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80" r:id="rId2"/>
  </p:sldMasterIdLst>
  <p:notesMasterIdLst>
    <p:notesMasterId r:id="rId61"/>
  </p:notesMasterIdLst>
  <p:sldIdLst>
    <p:sldId id="324" r:id="rId3"/>
    <p:sldId id="259" r:id="rId4"/>
    <p:sldId id="261" r:id="rId5"/>
    <p:sldId id="283" r:id="rId6"/>
    <p:sldId id="266" r:id="rId7"/>
    <p:sldId id="268" r:id="rId8"/>
    <p:sldId id="269" r:id="rId9"/>
    <p:sldId id="270" r:id="rId10"/>
    <p:sldId id="271" r:id="rId11"/>
    <p:sldId id="272" r:id="rId12"/>
    <p:sldId id="289" r:id="rId13"/>
    <p:sldId id="273" r:id="rId14"/>
    <p:sldId id="290" r:id="rId15"/>
    <p:sldId id="288" r:id="rId16"/>
    <p:sldId id="346" r:id="rId17"/>
    <p:sldId id="347" r:id="rId18"/>
    <p:sldId id="325" r:id="rId19"/>
    <p:sldId id="309" r:id="rId20"/>
    <p:sldId id="310" r:id="rId21"/>
    <p:sldId id="311" r:id="rId22"/>
    <p:sldId id="312" r:id="rId23"/>
    <p:sldId id="313" r:id="rId24"/>
    <p:sldId id="307" r:id="rId25"/>
    <p:sldId id="308" r:id="rId26"/>
    <p:sldId id="291" r:id="rId27"/>
    <p:sldId id="292" r:id="rId28"/>
    <p:sldId id="326" r:id="rId29"/>
    <p:sldId id="314" r:id="rId30"/>
    <p:sldId id="316" r:id="rId31"/>
    <p:sldId id="318" r:id="rId32"/>
    <p:sldId id="319" r:id="rId33"/>
    <p:sldId id="322" r:id="rId34"/>
    <p:sldId id="317" r:id="rId35"/>
    <p:sldId id="320" r:id="rId36"/>
    <p:sldId id="321" r:id="rId37"/>
    <p:sldId id="293" r:id="rId38"/>
    <p:sldId id="327" r:id="rId39"/>
    <p:sldId id="328" r:id="rId40"/>
    <p:sldId id="329" r:id="rId41"/>
    <p:sldId id="330" r:id="rId42"/>
    <p:sldId id="331" r:id="rId43"/>
    <p:sldId id="332" r:id="rId44"/>
    <p:sldId id="348" r:id="rId45"/>
    <p:sldId id="294" r:id="rId46"/>
    <p:sldId id="333" r:id="rId47"/>
    <p:sldId id="334" r:id="rId48"/>
    <p:sldId id="349" r:id="rId49"/>
    <p:sldId id="335" r:id="rId50"/>
    <p:sldId id="336" r:id="rId51"/>
    <p:sldId id="337" r:id="rId52"/>
    <p:sldId id="338" r:id="rId53"/>
    <p:sldId id="350" r:id="rId54"/>
    <p:sldId id="339" r:id="rId55"/>
    <p:sldId id="344" r:id="rId56"/>
    <p:sldId id="343" r:id="rId57"/>
    <p:sldId id="345" r:id="rId58"/>
    <p:sldId id="323" r:id="rId59"/>
    <p:sldId id="35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68845" autoAdjust="0"/>
  </p:normalViewPr>
  <p:slideViewPr>
    <p:cSldViewPr snapToGrid="0">
      <p:cViewPr varScale="1">
        <p:scale>
          <a:sx n="124" d="100"/>
          <a:sy n="124" d="100"/>
        </p:scale>
        <p:origin x="1656" y="102"/>
      </p:cViewPr>
      <p:guideLst/>
    </p:cSldViewPr>
  </p:slideViewPr>
  <p:outlineViewPr>
    <p:cViewPr>
      <p:scale>
        <a:sx n="33" d="100"/>
        <a:sy n="33" d="100"/>
      </p:scale>
      <p:origin x="0" y="-27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73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ry Jin" userId="9d3e08f9-a7ae-43aa-a4d3-de3f319a8a9c" providerId="ADAL" clId="{2D0AB89C-D00F-408C-BD78-EDA7BB6593A5}"/>
    <pc:docChg chg="custSel delSld modSld">
      <pc:chgData name="Larry Jin" userId="9d3e08f9-a7ae-43aa-a4d3-de3f319a8a9c" providerId="ADAL" clId="{2D0AB89C-D00F-408C-BD78-EDA7BB6593A5}" dt="2017-05-10T17:11:13.254" v="21" actId="18131"/>
      <pc:docMkLst>
        <pc:docMk/>
      </pc:docMkLst>
      <pc:sldChg chg="modSp">
        <pc:chgData name="Larry Jin" userId="9d3e08f9-a7ae-43aa-a4d3-de3f319a8a9c" providerId="ADAL" clId="{2D0AB89C-D00F-408C-BD78-EDA7BB6593A5}" dt="2017-05-10T17:10:20.884" v="17" actId="20577"/>
        <pc:sldMkLst>
          <pc:docMk/>
          <pc:sldMk cId="3788647698" sldId="258"/>
        </pc:sldMkLst>
        <pc:spChg chg="mod">
          <ac:chgData name="Larry Jin" userId="9d3e08f9-a7ae-43aa-a4d3-de3f319a8a9c" providerId="ADAL" clId="{2D0AB89C-D00F-408C-BD78-EDA7BB6593A5}" dt="2017-05-10T17:10:20.884" v="17" actId="20577"/>
          <ac:spMkLst>
            <pc:docMk/>
            <pc:sldMk cId="3788647698" sldId="258"/>
            <ac:spMk id="6" creationId="{00000000-0000-0000-0000-000000000000}"/>
          </ac:spMkLst>
        </pc:spChg>
      </pc:sldChg>
      <pc:sldChg chg="modNotesTx">
        <pc:chgData name="Larry Jin" userId="9d3e08f9-a7ae-43aa-a4d3-de3f319a8a9c" providerId="ADAL" clId="{2D0AB89C-D00F-408C-BD78-EDA7BB6593A5}" dt="2017-05-10T17:05:51.785" v="0" actId="20577"/>
        <pc:sldMkLst>
          <pc:docMk/>
          <pc:sldMk cId="1454528591" sldId="259"/>
        </pc:sldMkLst>
      </pc:sldChg>
      <pc:sldChg chg="modNotesTx">
        <pc:chgData name="Larry Jin" userId="9d3e08f9-a7ae-43aa-a4d3-de3f319a8a9c" providerId="ADAL" clId="{2D0AB89C-D00F-408C-BD78-EDA7BB6593A5}" dt="2017-05-10T17:05:55.995" v="1" actId="20577"/>
        <pc:sldMkLst>
          <pc:docMk/>
          <pc:sldMk cId="1651233708" sldId="261"/>
        </pc:sldMkLst>
      </pc:sldChg>
      <pc:sldChg chg="modNotesTx">
        <pc:chgData name="Larry Jin" userId="9d3e08f9-a7ae-43aa-a4d3-de3f319a8a9c" providerId="ADAL" clId="{2D0AB89C-D00F-408C-BD78-EDA7BB6593A5}" dt="2017-05-10T17:06:02.385" v="2" actId="20577"/>
        <pc:sldMkLst>
          <pc:docMk/>
          <pc:sldMk cId="1800515266" sldId="264"/>
        </pc:sldMkLst>
      </pc:sldChg>
      <pc:sldChg chg="del">
        <pc:chgData name="Larry Jin" userId="9d3e08f9-a7ae-43aa-a4d3-de3f319a8a9c" providerId="ADAL" clId="{2D0AB89C-D00F-408C-BD78-EDA7BB6593A5}" dt="2017-05-10T17:06:33.537" v="10" actId="2696"/>
        <pc:sldMkLst>
          <pc:docMk/>
          <pc:sldMk cId="721480933" sldId="265"/>
        </pc:sldMkLst>
      </pc:sldChg>
      <pc:sldChg chg="del modNotesTx">
        <pc:chgData name="Larry Jin" userId="9d3e08f9-a7ae-43aa-a4d3-de3f319a8a9c" providerId="ADAL" clId="{2D0AB89C-D00F-408C-BD78-EDA7BB6593A5}" dt="2017-05-10T17:06:33.509" v="9" actId="2696"/>
        <pc:sldMkLst>
          <pc:docMk/>
          <pc:sldMk cId="1116613703" sldId="267"/>
        </pc:sldMkLst>
      </pc:sldChg>
      <pc:sldChg chg="modNotesTx">
        <pc:chgData name="Larry Jin" userId="9d3e08f9-a7ae-43aa-a4d3-de3f319a8a9c" providerId="ADAL" clId="{2D0AB89C-D00F-408C-BD78-EDA7BB6593A5}" dt="2017-05-10T17:06:06.732" v="3" actId="20577"/>
        <pc:sldMkLst>
          <pc:docMk/>
          <pc:sldMk cId="2323119031" sldId="268"/>
        </pc:sldMkLst>
      </pc:sldChg>
      <pc:sldChg chg="modNotesTx">
        <pc:chgData name="Larry Jin" userId="9d3e08f9-a7ae-43aa-a4d3-de3f319a8a9c" providerId="ADAL" clId="{2D0AB89C-D00F-408C-BD78-EDA7BB6593A5}" dt="2017-05-10T17:06:09.735" v="4" actId="20577"/>
        <pc:sldMkLst>
          <pc:docMk/>
          <pc:sldMk cId="3805181065" sldId="269"/>
        </pc:sldMkLst>
      </pc:sldChg>
      <pc:sldChg chg="modNotesTx">
        <pc:chgData name="Larry Jin" userId="9d3e08f9-a7ae-43aa-a4d3-de3f319a8a9c" providerId="ADAL" clId="{2D0AB89C-D00F-408C-BD78-EDA7BB6593A5}" dt="2017-05-10T17:06:13.545" v="5" actId="20577"/>
        <pc:sldMkLst>
          <pc:docMk/>
          <pc:sldMk cId="3014161197" sldId="270"/>
        </pc:sldMkLst>
      </pc:sldChg>
      <pc:sldChg chg="modNotesTx">
        <pc:chgData name="Larry Jin" userId="9d3e08f9-a7ae-43aa-a4d3-de3f319a8a9c" providerId="ADAL" clId="{2D0AB89C-D00F-408C-BD78-EDA7BB6593A5}" dt="2017-05-10T17:06:17.337" v="6" actId="20577"/>
        <pc:sldMkLst>
          <pc:docMk/>
          <pc:sldMk cId="1305934553" sldId="271"/>
        </pc:sldMkLst>
      </pc:sldChg>
      <pc:sldChg chg="modNotesTx">
        <pc:chgData name="Larry Jin" userId="9d3e08f9-a7ae-43aa-a4d3-de3f319a8a9c" providerId="ADAL" clId="{2D0AB89C-D00F-408C-BD78-EDA7BB6593A5}" dt="2017-05-10T17:06:20.492" v="7" actId="20577"/>
        <pc:sldMkLst>
          <pc:docMk/>
          <pc:sldMk cId="1898082902" sldId="272"/>
        </pc:sldMkLst>
      </pc:sldChg>
      <pc:sldChg chg="addSp delSp modSp delAnim">
        <pc:chgData name="Larry Jin" userId="9d3e08f9-a7ae-43aa-a4d3-de3f319a8a9c" providerId="ADAL" clId="{2D0AB89C-D00F-408C-BD78-EDA7BB6593A5}" dt="2017-05-10T17:11:13.254" v="21" actId="18131"/>
        <pc:sldMkLst>
          <pc:docMk/>
          <pc:sldMk cId="1949361063" sldId="273"/>
        </pc:sldMkLst>
        <pc:spChg chg="add del mod">
          <ac:chgData name="Larry Jin" userId="9d3e08f9-a7ae-43aa-a4d3-de3f319a8a9c" providerId="ADAL" clId="{2D0AB89C-D00F-408C-BD78-EDA7BB6593A5}" dt="2017-05-10T17:11:05.210" v="19" actId="0"/>
          <ac:spMkLst>
            <pc:docMk/>
            <pc:sldMk cId="1949361063" sldId="273"/>
            <ac:spMk id="4" creationId="{7AB9795A-29BD-416D-A6C1-77B3C8E37CE6}"/>
          </ac:spMkLst>
        </pc:spChg>
        <pc:picChg chg="del">
          <ac:chgData name="Larry Jin" userId="9d3e08f9-a7ae-43aa-a4d3-de3f319a8a9c" providerId="ADAL" clId="{2D0AB89C-D00F-408C-BD78-EDA7BB6593A5}" dt="2017-05-10T17:11:04.698" v="18" actId="478"/>
          <ac:picMkLst>
            <pc:docMk/>
            <pc:sldMk cId="1949361063" sldId="273"/>
            <ac:picMk id="18" creationId="{00000000-0000-0000-0000-000000000000}"/>
          </ac:picMkLst>
        </pc:picChg>
        <pc:picChg chg="add mod modCrop">
          <ac:chgData name="Larry Jin" userId="9d3e08f9-a7ae-43aa-a4d3-de3f319a8a9c" providerId="ADAL" clId="{2D0AB89C-D00F-408C-BD78-EDA7BB6593A5}" dt="2017-05-10T17:11:13.254" v="21" actId="18131"/>
          <ac:picMkLst>
            <pc:docMk/>
            <pc:sldMk cId="1949361063" sldId="273"/>
            <ac:picMk id="13" creationId="{41DEF018-7CCE-41C5-BE7A-B77A70726AD0}"/>
          </ac:picMkLst>
        </pc:picChg>
      </pc:sldChg>
      <pc:sldChg chg="del">
        <pc:chgData name="Larry Jin" userId="9d3e08f9-a7ae-43aa-a4d3-de3f319a8a9c" providerId="ADAL" clId="{2D0AB89C-D00F-408C-BD78-EDA7BB6593A5}" dt="2017-05-10T17:06:33.584" v="11" actId="2696"/>
        <pc:sldMkLst>
          <pc:docMk/>
          <pc:sldMk cId="2771006498" sldId="279"/>
        </pc:sldMkLst>
      </pc:sldChg>
      <pc:sldChg chg="del">
        <pc:chgData name="Larry Jin" userId="9d3e08f9-a7ae-43aa-a4d3-de3f319a8a9c" providerId="ADAL" clId="{2D0AB89C-D00F-408C-BD78-EDA7BB6593A5}" dt="2017-05-10T17:06:33.605" v="12" actId="2696"/>
        <pc:sldMkLst>
          <pc:docMk/>
          <pc:sldMk cId="196280969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11C55-5FF9-4A23-A5FB-BB6ACEAE0466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61613-921A-4E46-A0CC-C87423387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02ED5-35F4-754C-828C-BD5953D28E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335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655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36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323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807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692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3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5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245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102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34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53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919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588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7E66E-6275-4B13-85C6-23CD82CD78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71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7E66E-6275-4B13-85C6-23CD82CD78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72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05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492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02ED5-35F4-754C-828C-BD5953D28E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52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533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803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28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58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2280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208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075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877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109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899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02ED5-35F4-754C-828C-BD5953D28E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981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02ED5-35F4-754C-828C-BD5953D28E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777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02ED5-35F4-754C-828C-BD5953D28E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427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02ED5-35F4-754C-828C-BD5953D28E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39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61613-921A-4E46-A0CC-C87423387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731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361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967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02ED5-35F4-754C-828C-BD5953D28E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012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02ED5-35F4-754C-828C-BD5953D28E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427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1503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2ED5-35F4-754C-828C-BD5953D28E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2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2ED5-35F4-754C-828C-BD5953D28E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716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2ED5-35F4-754C-828C-BD5953D28E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216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2ED5-35F4-754C-828C-BD5953D28E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50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61613-921A-4E46-A0CC-C87423387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233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2ED5-35F4-754C-828C-BD5953D28E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8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2330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3923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1977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56DD3D-56F4-4FF1-BB12-AA342B3D84A6}" type="datetime8">
              <a:rPr lang="en-US" smtClean="0"/>
              <a:t>6/14/2017 8:33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08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2ED5-35F4-754C-828C-BD5953D28E4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7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003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9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30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6/14/2017 8:33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03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8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16694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863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81883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630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46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579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22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19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767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Typ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0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359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-Plain">
    <p:bg>
      <p:bgPr>
        <a:solidFill>
          <a:srgbClr val="555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114" y="2062174"/>
            <a:ext cx="9846085" cy="15668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6114" y="3656852"/>
            <a:ext cx="984608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1400">
                <a:solidFill>
                  <a:schemeClr val="bg1">
                    <a:alpha val="86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79" y="152400"/>
            <a:ext cx="1573647" cy="4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551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-BG">
    <p:bg>
      <p:bgPr>
        <a:solidFill>
          <a:srgbClr val="555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2A1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36114" y="2062174"/>
            <a:ext cx="9846085" cy="15668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79" y="152400"/>
            <a:ext cx="1573647" cy="458410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36114" y="3656852"/>
            <a:ext cx="984608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1400">
                <a:solidFill>
                  <a:schemeClr val="bg1">
                    <a:alpha val="86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4670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973666" y="2178050"/>
            <a:ext cx="9008533" cy="2501900"/>
          </a:xfrm>
          <a:prstGeom prst="rect">
            <a:avLst/>
          </a:prstGeom>
        </p:spPr>
        <p:txBody>
          <a:bodyPr anchor="ctr" anchorCtr="0"/>
          <a:lstStyle>
            <a:lvl1pPr marL="234950" indent="-234950">
              <a:buFont typeface="+mj-lt"/>
              <a:buAutoNum type="arabicPeriod"/>
              <a:tabLst/>
              <a:defRPr sz="2000" b="0" i="0">
                <a:solidFill>
                  <a:srgbClr val="16233A">
                    <a:alpha val="76000"/>
                  </a:srgb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49224" y="624597"/>
            <a:ext cx="3902485" cy="40814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24" y="152978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6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-Plain">
    <p:bg>
      <p:bgPr>
        <a:solidFill>
          <a:srgbClr val="555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114" y="2062174"/>
            <a:ext cx="9846085" cy="15668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6114" y="3656852"/>
            <a:ext cx="984608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1400">
                <a:solidFill>
                  <a:schemeClr val="bg1">
                    <a:alpha val="86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79" y="152400"/>
            <a:ext cx="1573647" cy="4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662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SectionDivider">
    <p:bg>
      <p:bgPr>
        <a:solidFill>
          <a:srgbClr val="162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36114" y="2062174"/>
            <a:ext cx="9846085" cy="15668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6114" y="3656852"/>
            <a:ext cx="984608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1400">
                <a:solidFill>
                  <a:schemeClr val="bg1">
                    <a:alpha val="74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79" y="152400"/>
            <a:ext cx="1573647" cy="4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97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orSectionDivider">
    <p:bg>
      <p:bgPr>
        <a:solidFill>
          <a:srgbClr val="EE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36114" y="2062174"/>
            <a:ext cx="9846085" cy="15668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0" i="0">
                <a:solidFill>
                  <a:srgbClr val="16233A">
                    <a:alpha val="76000"/>
                  </a:srgb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6114" y="3656852"/>
            <a:ext cx="984608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6421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Typ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39700" y="2178050"/>
            <a:ext cx="7861300" cy="25019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charset="0"/>
              <a:buNone/>
              <a:tabLst/>
              <a:defRPr sz="2000" b="0" i="0">
                <a:solidFill>
                  <a:srgbClr val="16233A">
                    <a:alpha val="76000"/>
                  </a:srgb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6115" y="573989"/>
            <a:ext cx="3902485" cy="2540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1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24" y="152978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05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Typ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745066" y="2178050"/>
            <a:ext cx="7975601" cy="25019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charset="0"/>
              <a:buNone/>
              <a:tabLst/>
              <a:defRPr sz="2000" b="0" i="0">
                <a:solidFill>
                  <a:srgbClr val="16233A">
                    <a:alpha val="76000"/>
                  </a:srgb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24" y="6316711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64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39700" y="2178050"/>
            <a:ext cx="5880100" cy="2501900"/>
          </a:xfrm>
          <a:prstGeom prst="rect">
            <a:avLst/>
          </a:prstGeom>
        </p:spPr>
        <p:txBody>
          <a:bodyPr anchor="t" anchorCtr="0"/>
          <a:lstStyle>
            <a:lvl1pPr marL="0" indent="0">
              <a:buFont typeface="Arial" charset="0"/>
              <a:buNone/>
              <a:tabLst/>
              <a:defRPr sz="2000" b="0" i="0">
                <a:solidFill>
                  <a:srgbClr val="16233A">
                    <a:alpha val="76000"/>
                  </a:srgb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0" y="2185714"/>
            <a:ext cx="5880100" cy="2501900"/>
          </a:xfrm>
          <a:prstGeom prst="rect">
            <a:avLst/>
          </a:prstGeom>
        </p:spPr>
        <p:txBody>
          <a:bodyPr anchor="t" anchorCtr="0"/>
          <a:lstStyle>
            <a:lvl1pPr marL="0" indent="0">
              <a:buFont typeface="Arial" charset="0"/>
              <a:buNone/>
              <a:tabLst/>
              <a:defRPr sz="2000" b="0" i="0">
                <a:solidFill>
                  <a:srgbClr val="16233A">
                    <a:alpha val="76000"/>
                  </a:srgb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24" y="6316711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8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Typ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118732" y="281432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209800" y="1688642"/>
            <a:ext cx="910590" cy="9105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118732" y="323342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103649" y="282702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191000" y="1684020"/>
            <a:ext cx="9144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103649" y="324612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096000" y="2827020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175892" y="1684020"/>
            <a:ext cx="9144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6096000" y="3246120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8066049" y="282702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153400" y="1684020"/>
            <a:ext cx="9144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8066049" y="324612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0" i="0" baseline="0">
                <a:solidFill>
                  <a:schemeClr val="accent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24" y="6316711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1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3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Type2-6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118732" y="364490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209800" y="1601012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118732" y="429260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103649" y="365760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191000" y="1600200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103649" y="430530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096000" y="3657600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175892" y="1600200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6096000" y="4305300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8066049" y="365760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153400" y="1600200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8066049" y="430530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37532" y="364551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228600" y="1601622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137532" y="429321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10047249" y="3666836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10134600" y="1609436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10047249" y="4314536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24" y="6316711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51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Layout-5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532718" y="4118183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623785" y="1873866"/>
            <a:ext cx="2168129" cy="2168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532718" y="4765883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935933" y="4111633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023283" y="1869798"/>
            <a:ext cx="2171386" cy="21713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935933" y="4759333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7320789" y="4111633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400680" y="1871660"/>
            <a:ext cx="2169523" cy="21695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7320789" y="4759333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9709067" y="4111633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796417" y="1873866"/>
            <a:ext cx="2167318" cy="21673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709067" y="4759333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43085" y="4118793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234152" y="1873866"/>
            <a:ext cx="2168739" cy="216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143085" y="4766493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24" y="6316711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6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110134" y="350600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01202" y="1601012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110134" y="415370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095051" y="349945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182402" y="1600200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5095051" y="414715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7077777" y="3499450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157669" y="1600200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7077777" y="4147150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9076701" y="349945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64052" y="1600200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76701" y="414715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128934" y="350661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220002" y="1601622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1128934" y="415431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24" y="6316711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0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Type2-4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62023" y="4359666"/>
            <a:ext cx="27559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3947" y="1545268"/>
            <a:ext cx="2741032" cy="2741032"/>
          </a:xfrm>
          <a:prstGeom prst="rect">
            <a:avLst/>
          </a:prstGeom>
          <a:solidFill>
            <a:srgbClr val="EEF1F5"/>
          </a:solidFill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147432" y="4362092"/>
            <a:ext cx="27559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238500" y="1546656"/>
            <a:ext cx="2743200" cy="2743200"/>
          </a:xfrm>
          <a:prstGeom prst="rect">
            <a:avLst/>
          </a:prstGeom>
          <a:solidFill>
            <a:srgbClr val="EEF1F5"/>
          </a:solidFill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9205332" y="4366944"/>
            <a:ext cx="27559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9220200" y="1553768"/>
            <a:ext cx="2743200" cy="2743200"/>
          </a:xfrm>
          <a:prstGeom prst="rect">
            <a:avLst/>
          </a:prstGeom>
          <a:solidFill>
            <a:srgbClr val="EEF1F5"/>
          </a:solidFill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131932" y="4364518"/>
            <a:ext cx="27559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223000" y="1549400"/>
            <a:ext cx="2744012" cy="2744012"/>
          </a:xfrm>
          <a:prstGeom prst="rect">
            <a:avLst/>
          </a:prstGeom>
          <a:solidFill>
            <a:srgbClr val="EEF1F5"/>
          </a:solidFill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Type3-Empty-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6115" y="235321"/>
            <a:ext cx="3902485" cy="46741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2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95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Typ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27000" y="2568575"/>
            <a:ext cx="5880100" cy="17208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charset="0"/>
              <a:buNone/>
              <a:tabLst/>
              <a:defRPr sz="6000" b="0" i="0">
                <a:solidFill>
                  <a:srgbClr val="5558AF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72200" y="4152900"/>
            <a:ext cx="1828800" cy="647700"/>
          </a:xfrm>
          <a:prstGeom prst="rect">
            <a:avLst/>
          </a:prstGeom>
        </p:spPr>
        <p:txBody>
          <a:bodyPr lIns="0" tIns="0" rIns="182880" bIns="0"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172200" y="2123068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153400" y="4165600"/>
            <a:ext cx="1828800" cy="647700"/>
          </a:xfrm>
          <a:prstGeom prst="rect">
            <a:avLst/>
          </a:prstGeom>
        </p:spPr>
        <p:txBody>
          <a:bodyPr lIns="0" tIns="0" rIns="182880" bIns="0"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153400" y="2123068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0138292" y="4165600"/>
            <a:ext cx="1828800" cy="647700"/>
          </a:xfrm>
          <a:prstGeom prst="rect">
            <a:avLst/>
          </a:prstGeom>
        </p:spPr>
        <p:txBody>
          <a:bodyPr lIns="0" tIns="0" rIns="182880" bIns="0"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138292" y="2123068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36115" y="573989"/>
            <a:ext cx="3902485" cy="2540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1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69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Typ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144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Typ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27000" y="2568575"/>
            <a:ext cx="9855200" cy="17208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charset="0"/>
              <a:buNone/>
              <a:tabLst/>
              <a:defRPr sz="4400" b="0" i="0">
                <a:solidFill>
                  <a:srgbClr val="5558AF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6115" y="573989"/>
            <a:ext cx="3902485" cy="2540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1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17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684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on 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446" y="1079781"/>
            <a:ext cx="2285482" cy="4723152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698360" y="1675241"/>
            <a:ext cx="1975104" cy="3502152"/>
          </a:xfrm>
          <a:prstGeom prst="rect">
            <a:avLst/>
          </a:prstGeom>
          <a:solidFill>
            <a:srgbClr val="EEF1F5"/>
          </a:solidFill>
        </p:spPr>
        <p:txBody>
          <a:bodyPr/>
          <a:lstStyle>
            <a:lvl1pPr marL="0" indent="0">
              <a:buNone/>
              <a:defRPr sz="2400"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919" y="1081743"/>
            <a:ext cx="2285482" cy="4723152"/>
          </a:xfrm>
          <a:prstGeom prst="rect">
            <a:avLst/>
          </a:prstGeom>
        </p:spPr>
      </p:pic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468933" y="1677203"/>
            <a:ext cx="1972274" cy="3500256"/>
          </a:xfrm>
          <a:prstGeom prst="rect">
            <a:avLst/>
          </a:prstGeom>
          <a:solidFill>
            <a:srgbClr val="EEF1F5"/>
          </a:solidFill>
        </p:spPr>
        <p:txBody>
          <a:bodyPr/>
          <a:lstStyle>
            <a:lvl1pPr marL="0" indent="0">
              <a:buNone/>
              <a:defRPr sz="2400"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973" y="1079781"/>
            <a:ext cx="2285482" cy="4723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6392" y="1081743"/>
            <a:ext cx="2285482" cy="472315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6266" y="1675241"/>
            <a:ext cx="1975104" cy="3500437"/>
          </a:xfrm>
          <a:prstGeom prst="rect">
            <a:avLst/>
          </a:prstGeom>
          <a:solidFill>
            <a:srgbClr val="EEF1F5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234488" y="1674813"/>
            <a:ext cx="1975104" cy="3500437"/>
          </a:xfrm>
          <a:prstGeom prst="rect">
            <a:avLst/>
          </a:prstGeom>
          <a:solidFill>
            <a:srgbClr val="EEF1F5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1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5575642"/>
            <a:ext cx="2512194" cy="427809"/>
          </a:xfrm>
          <a:prstGeom prst="rect">
            <a:avLst/>
          </a:prstGeom>
          <a:solidFill>
            <a:srgbClr val="5558AF"/>
          </a:solidFill>
          <a:ln>
            <a:noFill/>
          </a:ln>
        </p:spPr>
        <p:txBody>
          <a:bodyPr wrap="square" tIns="118872" rIns="182880" bIns="137160" anchor="ctr" anchorCtr="0">
            <a:spAutoFit/>
          </a:bodyPr>
          <a:lstStyle>
            <a:lvl1pPr marL="137160" indent="0">
              <a:lnSpc>
                <a:spcPct val="100000"/>
              </a:lnSpc>
              <a:buNone/>
              <a:defRPr sz="1100" b="1" i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72789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On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058863" y="594518"/>
            <a:ext cx="10082187" cy="5668963"/>
          </a:xfrm>
          <a:prstGeom prst="rect">
            <a:avLst/>
          </a:prstGeom>
          <a:solidFill>
            <a:schemeClr val="bg2"/>
          </a:solidFill>
          <a:effectLst>
            <a:outerShdw blurRad="127000" algn="ctr" rotWithShape="0">
              <a:srgbClr val="16233A">
                <a:alpha val="27000"/>
              </a:srgbClr>
            </a:outerShdw>
          </a:effectLst>
        </p:spPr>
        <p:txBody>
          <a:bodyPr/>
          <a:lstStyle>
            <a:lvl1pPr marL="0" indent="0">
              <a:buNone/>
              <a:defRPr sz="2400"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5575642"/>
            <a:ext cx="2512194" cy="427809"/>
          </a:xfrm>
          <a:prstGeom prst="rect">
            <a:avLst/>
          </a:prstGeom>
          <a:solidFill>
            <a:srgbClr val="5558AF"/>
          </a:solidFill>
          <a:ln>
            <a:noFill/>
          </a:ln>
        </p:spPr>
        <p:txBody>
          <a:bodyPr wrap="square" tIns="118872" rIns="182880" bIns="137160" anchor="ctr" anchorCtr="0">
            <a:spAutoFit/>
          </a:bodyPr>
          <a:lstStyle>
            <a:lvl1pPr marL="137160" indent="0">
              <a:lnSpc>
                <a:spcPct val="100000"/>
              </a:lnSpc>
              <a:buNone/>
              <a:defRPr sz="1100" b="1" i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4931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ayout-Sideby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38225" y="1549400"/>
            <a:ext cx="5791200" cy="3276600"/>
          </a:xfrm>
          <a:prstGeom prst="rect">
            <a:avLst/>
          </a:prstGeom>
          <a:solidFill>
            <a:srgbClr val="EEF1F5"/>
          </a:solidFill>
        </p:spPr>
        <p:txBody>
          <a:bodyPr/>
          <a:lstStyle>
            <a:lvl1pPr marL="0" indent="0">
              <a:buNone/>
              <a:defRPr sz="2000">
                <a:solidFill>
                  <a:srgbClr val="16233A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58261" y="6497475"/>
            <a:ext cx="18991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16233A">
                    <a:alpha val="86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Microsoft Confidential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39700" y="4957787"/>
            <a:ext cx="5880100" cy="278298"/>
          </a:xfrm>
          <a:prstGeom prst="rect">
            <a:avLst/>
          </a:prstGeom>
        </p:spPr>
        <p:txBody>
          <a:bodyPr anchor="t" anchorCtr="0"/>
          <a:lstStyle>
            <a:lvl1pPr marL="0" indent="0">
              <a:buFont typeface="Arial" charset="0"/>
              <a:buNone/>
              <a:tabLst/>
              <a:defRPr sz="1600" b="0" i="0">
                <a:solidFill>
                  <a:srgbClr val="16233A">
                    <a:alpha val="76000"/>
                  </a:srgb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84518" y="4958150"/>
            <a:ext cx="5880100" cy="278298"/>
          </a:xfrm>
          <a:prstGeom prst="rect">
            <a:avLst/>
          </a:prstGeom>
        </p:spPr>
        <p:txBody>
          <a:bodyPr anchor="t" anchorCtr="0"/>
          <a:lstStyle>
            <a:lvl1pPr marL="0" indent="0">
              <a:buFont typeface="Arial" charset="0"/>
              <a:buNone/>
              <a:tabLst/>
              <a:defRPr sz="1600" b="0" i="0">
                <a:solidFill>
                  <a:srgbClr val="16233A">
                    <a:alpha val="76000"/>
                  </a:srgb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72200" y="1549399"/>
            <a:ext cx="5791200" cy="3276601"/>
          </a:xfrm>
          <a:prstGeom prst="rect">
            <a:avLst/>
          </a:prstGeom>
          <a:solidFill>
            <a:srgbClr val="EEF1F5"/>
          </a:solidFill>
        </p:spPr>
        <p:txBody>
          <a:bodyPr/>
          <a:lstStyle>
            <a:lvl1pPr marL="0" indent="0">
              <a:buNone/>
              <a:defRPr sz="2000">
                <a:solidFill>
                  <a:srgbClr val="16233A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24" y="6316711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523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191000" y="1113873"/>
            <a:ext cx="7772400" cy="4873041"/>
          </a:xfrm>
          <a:prstGeom prst="rect">
            <a:avLst/>
          </a:prstGeom>
          <a:solidFill>
            <a:srgbClr val="EEF1F5"/>
          </a:solidFill>
        </p:spPr>
        <p:txBody>
          <a:bodyPr/>
          <a:lstStyle>
            <a:lvl1pPr marL="0" indent="0">
              <a:buNone/>
              <a:defRPr sz="2000">
                <a:solidFill>
                  <a:srgbClr val="16233A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58261" y="6497475"/>
            <a:ext cx="18991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16233A">
                    <a:alpha val="86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Microsoft Confidential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39700" y="2178050"/>
            <a:ext cx="3898900" cy="2501900"/>
          </a:xfrm>
          <a:prstGeom prst="rect">
            <a:avLst/>
          </a:prstGeom>
        </p:spPr>
        <p:txBody>
          <a:bodyPr anchor="ctr" anchorCtr="0"/>
          <a:lstStyle>
            <a:lvl1pPr marL="9525" indent="0">
              <a:lnSpc>
                <a:spcPct val="100000"/>
              </a:lnSpc>
              <a:buFont typeface="Arial" charset="0"/>
              <a:buNone/>
              <a:tabLst/>
              <a:defRPr sz="1600" b="0" i="0">
                <a:solidFill>
                  <a:srgbClr val="16233A">
                    <a:alpha val="76000"/>
                  </a:srgb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400050" indent="-171450">
              <a:buFont typeface="Arial" charset="0"/>
              <a:buChar char="•"/>
              <a:tabLst/>
              <a:defRPr sz="1100">
                <a:solidFill>
                  <a:srgbClr val="16233A">
                    <a:alpha val="74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744538" indent="-173038">
              <a:buFont typeface="Arial" charset="0"/>
              <a:buChar char="•"/>
              <a:tabLst/>
              <a:defRPr sz="1100">
                <a:solidFill>
                  <a:srgbClr val="16233A">
                    <a:alpha val="74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		</a:t>
            </a:r>
          </a:p>
          <a:p>
            <a:pPr lvl="0"/>
            <a:endParaRPr lang="en-US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36115" y="201456"/>
            <a:ext cx="3902485" cy="3398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baseline="0">
                <a:solidFill>
                  <a:srgbClr val="5558A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24" y="6316711"/>
            <a:ext cx="1567505" cy="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021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Layout-5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6115" y="482600"/>
            <a:ext cx="3902485" cy="2540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baseline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139700" y="177800"/>
            <a:ext cx="3898900" cy="358775"/>
          </a:xfrm>
          <a:prstGeom prst="rect">
            <a:avLst/>
          </a:prstGeom>
        </p:spPr>
        <p:txBody>
          <a:bodyPr/>
          <a:lstStyle>
            <a:lvl1pPr>
              <a:defRPr sz="16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110134" y="350600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01202" y="1601012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110134" y="415370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095051" y="349945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182402" y="1600200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5095051" y="414715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7077777" y="3499450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157669" y="1600200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7077777" y="4147150"/>
            <a:ext cx="1917700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9076701" y="349945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64052" y="1600200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76701" y="4147150"/>
            <a:ext cx="1916151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128934" y="350661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600" b="1" i="0">
                <a:solidFill>
                  <a:srgbClr val="16233A">
                    <a:alpha val="76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220002" y="1601622"/>
            <a:ext cx="18288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1128934" y="4154310"/>
            <a:ext cx="1919868" cy="6477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charset="0"/>
              <a:buNone/>
              <a:tabLst/>
              <a:defRPr sz="1100" b="0" i="0">
                <a:solidFill>
                  <a:srgbClr val="16233A">
                    <a:alpha val="76000"/>
                  </a:srgb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73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69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9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3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85115" y="2159064"/>
            <a:ext cx="5378549" cy="40796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3823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85365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5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8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9" r:id="rId19"/>
    <p:sldLayoutId id="2147483705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9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44">
          <p15:clr>
            <a:srgbClr val="F26B43"/>
          </p15:clr>
        </p15:guide>
        <p15:guide id="3" pos="75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4176">
          <p15:clr>
            <a:srgbClr val="F26B43"/>
          </p15:clr>
        </p15:guide>
        <p15:guide id="6" orient="horz" pos="144">
          <p15:clr>
            <a:srgbClr val="F26B43"/>
          </p15:clr>
        </p15:guide>
        <p15:guide id="7" pos="1296">
          <p15:clr>
            <a:srgbClr val="F26B43"/>
          </p15:clr>
        </p15:guide>
        <p15:guide id="8" pos="1392">
          <p15:clr>
            <a:srgbClr val="F26B43"/>
          </p15:clr>
        </p15:guide>
        <p15:guide id="9" pos="2544">
          <p15:clr>
            <a:srgbClr val="F26B43"/>
          </p15:clr>
        </p15:guide>
        <p15:guide id="10" pos="2640">
          <p15:clr>
            <a:srgbClr val="F26B43"/>
          </p15:clr>
        </p15:guide>
        <p15:guide id="11" pos="3792">
          <p15:clr>
            <a:srgbClr val="F26B43"/>
          </p15:clr>
        </p15:guide>
        <p15:guide id="12" pos="3888">
          <p15:clr>
            <a:srgbClr val="F26B43"/>
          </p15:clr>
        </p15:guide>
        <p15:guide id="13" pos="5040">
          <p15:clr>
            <a:srgbClr val="F26B43"/>
          </p15:clr>
        </p15:guide>
        <p15:guide id="14" pos="5136">
          <p15:clr>
            <a:srgbClr val="F26B43"/>
          </p15:clr>
        </p15:guide>
        <p15:guide id="15" pos="6288">
          <p15:clr>
            <a:srgbClr val="F26B43"/>
          </p15:clr>
        </p15:guide>
        <p15:guide id="16" pos="6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9.svg"/><Relationship Id="rId3" Type="http://schemas.openxmlformats.org/officeDocument/2006/relationships/image" Target="../media/image64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67.svg"/><Relationship Id="rId5" Type="http://schemas.openxmlformats.org/officeDocument/2006/relationships/image" Target="../media/image56.svg"/><Relationship Id="rId1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36.png"/><Relationship Id="rId9" Type="http://schemas.openxmlformats.org/officeDocument/2006/relationships/image" Target="../media/image65.sv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1.png"/><Relationship Id="rId3" Type="http://schemas.openxmlformats.org/officeDocument/2006/relationships/image" Target="../media/image36.png"/><Relationship Id="rId21" Type="http://schemas.openxmlformats.org/officeDocument/2006/relationships/image" Target="../media/image58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7.svg"/><Relationship Id="rId25" Type="http://schemas.openxmlformats.org/officeDocument/2006/relationships/image" Target="../media/image52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1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23" Type="http://schemas.openxmlformats.org/officeDocument/2006/relationships/image" Target="../media/image50.svg"/><Relationship Id="rId10" Type="http://schemas.openxmlformats.org/officeDocument/2006/relationships/image" Target="../media/image43.svg"/><Relationship Id="rId19" Type="http://schemas.openxmlformats.org/officeDocument/2006/relationships/image" Target="../media/image62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9.png"/><Relationship Id="rId18" Type="http://schemas.openxmlformats.org/officeDocument/2006/relationships/slide" Target="slide16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70.svg"/><Relationship Id="rId10" Type="http://schemas.openxmlformats.org/officeDocument/2006/relationships/image" Target="../media/image43.svg"/><Relationship Id="rId19" Type="http://schemas.openxmlformats.org/officeDocument/2006/relationships/image" Target="../media/image1110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1.png"/><Relationship Id="rId3" Type="http://schemas.openxmlformats.org/officeDocument/2006/relationships/image" Target="../media/image36.png"/><Relationship Id="rId21" Type="http://schemas.openxmlformats.org/officeDocument/2006/relationships/image" Target="../media/image58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7.svg"/><Relationship Id="rId25" Type="http://schemas.openxmlformats.org/officeDocument/2006/relationships/image" Target="../media/image52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1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23" Type="http://schemas.openxmlformats.org/officeDocument/2006/relationships/image" Target="../media/image50.svg"/><Relationship Id="rId10" Type="http://schemas.openxmlformats.org/officeDocument/2006/relationships/image" Target="../media/image43.svg"/><Relationship Id="rId19" Type="http://schemas.openxmlformats.org/officeDocument/2006/relationships/image" Target="../media/image62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1.png"/><Relationship Id="rId3" Type="http://schemas.openxmlformats.org/officeDocument/2006/relationships/image" Target="../media/image36.png"/><Relationship Id="rId21" Type="http://schemas.openxmlformats.org/officeDocument/2006/relationships/image" Target="../media/image58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7.svg"/><Relationship Id="rId25" Type="http://schemas.openxmlformats.org/officeDocument/2006/relationships/image" Target="../media/image52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1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23" Type="http://schemas.openxmlformats.org/officeDocument/2006/relationships/image" Target="../media/image50.svg"/><Relationship Id="rId10" Type="http://schemas.openxmlformats.org/officeDocument/2006/relationships/image" Target="../media/image43.svg"/><Relationship Id="rId19" Type="http://schemas.openxmlformats.org/officeDocument/2006/relationships/image" Target="../media/image62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1.png"/><Relationship Id="rId26" Type="http://schemas.openxmlformats.org/officeDocument/2006/relationships/image" Target="../media/image73.png"/><Relationship Id="rId3" Type="http://schemas.openxmlformats.org/officeDocument/2006/relationships/image" Target="../media/image36.png"/><Relationship Id="rId21" Type="http://schemas.openxmlformats.org/officeDocument/2006/relationships/image" Target="../media/image58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7.svg"/><Relationship Id="rId25" Type="http://schemas.openxmlformats.org/officeDocument/2006/relationships/image" Target="../media/image52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1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23" Type="http://schemas.openxmlformats.org/officeDocument/2006/relationships/image" Target="../media/image50.svg"/><Relationship Id="rId10" Type="http://schemas.openxmlformats.org/officeDocument/2006/relationships/image" Target="../media/image43.svg"/><Relationship Id="rId19" Type="http://schemas.openxmlformats.org/officeDocument/2006/relationships/image" Target="../media/image62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9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70.sv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29.pn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63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29.pn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77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29.png"/><Relationship Id="rId10" Type="http://schemas.openxmlformats.org/officeDocument/2006/relationships/image" Target="../media/image62.svg"/><Relationship Id="rId4" Type="http://schemas.openxmlformats.org/officeDocument/2006/relationships/image" Target="../media/image78.png"/><Relationship Id="rId9" Type="http://schemas.openxmlformats.org/officeDocument/2006/relationships/image" Target="../media/image61.png"/><Relationship Id="rId14" Type="http://schemas.openxmlformats.org/officeDocument/2006/relationships/image" Target="../media/image4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2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19" Type="http://schemas.openxmlformats.org/officeDocument/2006/relationships/image" Target="../media/image60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19" Type="http://schemas.openxmlformats.org/officeDocument/2006/relationships/image" Target="../media/image62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29.png"/><Relationship Id="rId18" Type="http://schemas.openxmlformats.org/officeDocument/2006/relationships/image" Target="../media/image67.sv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12" Type="http://schemas.openxmlformats.org/officeDocument/2006/relationships/image" Target="../media/image45.sv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0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9.png"/><Relationship Id="rId18" Type="http://schemas.openxmlformats.org/officeDocument/2006/relationships/image" Target="../media/image69.png"/><Relationship Id="rId3" Type="http://schemas.openxmlformats.org/officeDocument/2006/relationships/image" Target="../media/image36.png"/><Relationship Id="rId21" Type="http://schemas.openxmlformats.org/officeDocument/2006/relationships/image" Target="../media/image67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5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50.svg"/><Relationship Id="rId10" Type="http://schemas.openxmlformats.org/officeDocument/2006/relationships/image" Target="../media/image43.svg"/><Relationship Id="rId19" Type="http://schemas.openxmlformats.org/officeDocument/2006/relationships/image" Target="../media/image70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29.png"/><Relationship Id="rId18" Type="http://schemas.openxmlformats.org/officeDocument/2006/relationships/image" Target="../media/image49.png"/><Relationship Id="rId3" Type="http://schemas.openxmlformats.org/officeDocument/2006/relationships/image" Target="../media/image36.png"/><Relationship Id="rId21" Type="http://schemas.openxmlformats.org/officeDocument/2006/relationships/image" Target="../media/image52.svg"/><Relationship Id="rId7" Type="http://schemas.openxmlformats.org/officeDocument/2006/relationships/image" Target="../media/image61.png"/><Relationship Id="rId12" Type="http://schemas.openxmlformats.org/officeDocument/2006/relationships/image" Target="../media/image45.sv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40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87.png"/><Relationship Id="rId10" Type="http://schemas.openxmlformats.org/officeDocument/2006/relationships/image" Target="../media/image43.svg"/><Relationship Id="rId19" Type="http://schemas.openxmlformats.org/officeDocument/2006/relationships/image" Target="../media/image50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29.png"/><Relationship Id="rId18" Type="http://schemas.openxmlformats.org/officeDocument/2006/relationships/image" Target="../media/image57.pn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12" Type="http://schemas.openxmlformats.org/officeDocument/2006/relationships/image" Target="../media/image45.sv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91.png"/><Relationship Id="rId10" Type="http://schemas.openxmlformats.org/officeDocument/2006/relationships/image" Target="../media/image43.svg"/><Relationship Id="rId19" Type="http://schemas.openxmlformats.org/officeDocument/2006/relationships/image" Target="../media/image58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1.png"/><Relationship Id="rId3" Type="http://schemas.openxmlformats.org/officeDocument/2006/relationships/image" Target="../media/image36.png"/><Relationship Id="rId21" Type="http://schemas.openxmlformats.org/officeDocument/2006/relationships/image" Target="../media/image58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7.svg"/><Relationship Id="rId25" Type="http://schemas.openxmlformats.org/officeDocument/2006/relationships/image" Target="../media/image52.sv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6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1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23" Type="http://schemas.openxmlformats.org/officeDocument/2006/relationships/image" Target="../media/image50.svg"/><Relationship Id="rId10" Type="http://schemas.openxmlformats.org/officeDocument/2006/relationships/image" Target="../media/image43.svg"/><Relationship Id="rId19" Type="http://schemas.openxmlformats.org/officeDocument/2006/relationships/image" Target="../media/image62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1.png"/><Relationship Id="rId3" Type="http://schemas.openxmlformats.org/officeDocument/2006/relationships/image" Target="../media/image36.png"/><Relationship Id="rId21" Type="http://schemas.openxmlformats.org/officeDocument/2006/relationships/image" Target="../media/image58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7.svg"/><Relationship Id="rId25" Type="http://schemas.openxmlformats.org/officeDocument/2006/relationships/image" Target="../media/image52.sv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6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1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23" Type="http://schemas.openxmlformats.org/officeDocument/2006/relationships/image" Target="../media/image50.svg"/><Relationship Id="rId10" Type="http://schemas.openxmlformats.org/officeDocument/2006/relationships/image" Target="../media/image43.svg"/><Relationship Id="rId19" Type="http://schemas.openxmlformats.org/officeDocument/2006/relationships/image" Target="../media/image62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61.png"/><Relationship Id="rId3" Type="http://schemas.openxmlformats.org/officeDocument/2006/relationships/image" Target="../media/image36.png"/><Relationship Id="rId21" Type="http://schemas.openxmlformats.org/officeDocument/2006/relationships/image" Target="../media/image58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7.svg"/><Relationship Id="rId25" Type="http://schemas.openxmlformats.org/officeDocument/2006/relationships/image" Target="../media/image52.sv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6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1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23" Type="http://schemas.openxmlformats.org/officeDocument/2006/relationships/image" Target="../media/image50.svg"/><Relationship Id="rId10" Type="http://schemas.openxmlformats.org/officeDocument/2006/relationships/image" Target="../media/image43.svg"/><Relationship Id="rId19" Type="http://schemas.openxmlformats.org/officeDocument/2006/relationships/image" Target="../media/image62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microsoft-teams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ka.ms/microsoftteamsdesignguidelines" TargetMode="External"/><Relationship Id="rId5" Type="http://schemas.openxmlformats.org/officeDocument/2006/relationships/hyperlink" Target="aka.ms/teamsquickstart" TargetMode="External"/><Relationship Id="rId4" Type="http://schemas.openxmlformats.org/officeDocument/2006/relationships/hyperlink" Target="https://msdn.microsoft.com/en-us/microsoft-teams/publicpreview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9.png"/><Relationship Id="rId3" Type="http://schemas.openxmlformats.org/officeDocument/2006/relationships/image" Target="../media/image49.png"/><Relationship Id="rId7" Type="http://schemas.openxmlformats.org/officeDocument/2006/relationships/image" Target="../media/image40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51.png"/><Relationship Id="rId5" Type="http://schemas.openxmlformats.org/officeDocument/2006/relationships/image" Target="../media/image38.png"/><Relationship Id="rId15" Type="http://schemas.openxmlformats.org/officeDocument/2006/relationships/image" Target="../media/image53.svg"/><Relationship Id="rId10" Type="http://schemas.openxmlformats.org/officeDocument/2006/relationships/image" Target="../media/image43.svg"/><Relationship Id="rId4" Type="http://schemas.openxmlformats.org/officeDocument/2006/relationships/image" Target="../media/image50.svg"/><Relationship Id="rId9" Type="http://schemas.openxmlformats.org/officeDocument/2006/relationships/image" Target="../media/image4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9.svg"/><Relationship Id="rId3" Type="http://schemas.openxmlformats.org/officeDocument/2006/relationships/image" Target="../media/image55.png"/><Relationship Id="rId7" Type="http://schemas.openxmlformats.org/officeDocument/2006/relationships/image" Target="../media/image58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11" Type="http://schemas.openxmlformats.org/officeDocument/2006/relationships/image" Target="../media/image43.svg"/><Relationship Id="rId5" Type="http://schemas.openxmlformats.org/officeDocument/2006/relationships/image" Target="../media/image56.svg"/><Relationship Id="rId15" Type="http://schemas.openxmlformats.org/officeDocument/2006/relationships/image" Target="../media/image60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29.pn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63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Microsoft Teams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113" y="3665397"/>
            <a:ext cx="11487229" cy="2739951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Chat based workspace in Office 365 – Partner Extensibility Opportunities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&lt;speaker&gt;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96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Compose Extensions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E627614-8EF0-47B0-8DBA-1F28543E5B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6"/>
          <a:stretch/>
        </p:blipFill>
        <p:spPr>
          <a:xfrm>
            <a:off x="6295616" y="2159064"/>
            <a:ext cx="4372385" cy="31050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E9D6B1E-CAF8-491A-BEAE-BFC47CE75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C68D21E-36B6-4FAA-A780-90C7395DA3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B090604-CB0C-4D8B-8113-06B5CD81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29B641-B1FF-4DED-9A25-6F82B5DAA1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C04C313-C61D-4C9C-BCAC-AE0C23C8C9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2CAE91-CCE8-4B8F-8378-E43C0A5D43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  <p:sp>
        <p:nvSpPr>
          <p:cNvPr id="13" name="TextBox 12">
            <a:extLst/>
          </p:cNvPr>
          <p:cNvSpPr txBox="1"/>
          <p:nvPr/>
        </p:nvSpPr>
        <p:spPr>
          <a:xfrm>
            <a:off x="343941" y="2159064"/>
            <a:ext cx="5826761" cy="4179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Personalize Teams Compose box with your App &amp; Services content 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Users can query and insert your app content into conversations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Example: Bug details from VSTS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Example: Sales opportunities from CRM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You can reuse services you built for </a:t>
            </a:r>
            <a:br>
              <a:rPr lang="en-US" sz="2400" dirty="0"/>
            </a:br>
            <a:r>
              <a:rPr lang="en-US" sz="2400" dirty="0"/>
              <a:t>Bots or Tabs</a:t>
            </a: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58DC84A-BA04-4EC7-8A63-A4739E5114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95616" y="5364852"/>
            <a:ext cx="4372385" cy="11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8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 – Microsoft Teams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77517" y="2140867"/>
            <a:ext cx="10770216" cy="355824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Microsoft Teams Apps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With a single package, deliver one or more capabilities to end users, in contexts that make sense in your experience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Single App definition – </a:t>
            </a:r>
            <a:r>
              <a:rPr lang="en-US" sz="2800" dirty="0" err="1"/>
              <a:t>manifest.json</a:t>
            </a:r>
            <a:endParaRPr lang="en-US" sz="2800" dirty="0"/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Single package (.ZIP) used for </a:t>
            </a:r>
            <a:r>
              <a:rPr lang="en-US" sz="2800" dirty="0" err="1"/>
              <a:t>Sideloading</a:t>
            </a:r>
            <a:r>
              <a:rPr lang="en-US" sz="2800" dirty="0"/>
              <a:t> or Office Store submission</a:t>
            </a:r>
          </a:p>
          <a:p>
            <a:pPr defTabSz="914367">
              <a:lnSpc>
                <a:spcPct val="90000"/>
              </a:lnSpc>
            </a:pPr>
            <a:endParaRPr lang="en-US" sz="28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cxnSp>
        <p:nvCxnSpPr>
          <p:cNvPr id="30" name="Straight Connector 29"/>
          <p:cNvCxnSpPr>
            <a:cxnSpLocks/>
          </p:cNvCxnSpPr>
          <p:nvPr/>
        </p:nvCxnSpPr>
        <p:spPr>
          <a:xfrm>
            <a:off x="527649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32" name="Graphic 31">
            <a:extLst/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cxnSp>
        <p:nvCxnSpPr>
          <p:cNvPr id="33" name="Straight Connector 32"/>
          <p:cNvCxnSpPr>
            <a:cxnSpLocks/>
          </p:cNvCxnSpPr>
          <p:nvPr/>
        </p:nvCxnSpPr>
        <p:spPr>
          <a:xfrm>
            <a:off x="1932202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3553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7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26B0-3984-44E3-9A32-F73C9EF0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Teams is open!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AB0A132-185D-4457-B4CF-E8B13921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7D904B-7D80-4963-8021-57F876702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2F34FC9-6DCC-49D6-BDC4-F8A90369D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ADE283-1D07-454F-AF47-AE1617E9FD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E5D518-C4DC-4182-82D7-FA4EA8D10A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72584D-BF7E-4E5D-AED2-825ABAF217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DA18F3F-3EC3-4E6C-924E-D16DA33560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sp>
        <p:nvSpPr>
          <p:cNvPr id="14" name="TextBox 13">
            <a:extLst/>
          </p:cNvPr>
          <p:cNvSpPr txBox="1"/>
          <p:nvPr/>
        </p:nvSpPr>
        <p:spPr>
          <a:xfrm>
            <a:off x="343941" y="2159064"/>
            <a:ext cx="5826761" cy="21486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 dirty="0"/>
              <a:t>Register and submit your app </a:t>
            </a:r>
            <a:br>
              <a:rPr lang="en-US" sz="2800" dirty="0"/>
            </a:br>
            <a:r>
              <a:rPr lang="en-US" sz="2800" dirty="0"/>
              <a:t>today to the Office Store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 dirty="0"/>
              <a:t>Your app will be ready in the Developer Preview once approved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1016280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1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1DEF018-7CCE-41C5-BE7A-B77A70726A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385115" y="2159064"/>
            <a:ext cx="5378549" cy="407969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197822"/>
                  </p:ext>
                </p:extLst>
              </p:nvPr>
            </p:nvGraphicFramePr>
            <p:xfrm>
              <a:off x="8270112" y="3811444"/>
              <a:ext cx="3048000" cy="1714500"/>
            </p:xfrm>
            <a:graphic>
              <a:graphicData uri="http://schemas.microsoft.com/office/powerpoint/2016/slidezoom">
                <pslz:sldZm>
                  <pslz:sldZmObj sldId="347" cId="3650627639">
                    <pslz:zmPr id="{0AB1290B-6920-4B85-A40B-CA01D990BA44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18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70112" y="381144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Great Microsoft Teams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6595" y="2159064"/>
            <a:ext cx="11508760" cy="468162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Light up your experience how and where you want it:</a:t>
            </a:r>
          </a:p>
          <a:p>
            <a:pPr lvl="1" defTabSz="914367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Teams Scope - your experience exists in the team context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Team owners may add your experience to a team:</a:t>
            </a:r>
          </a:p>
          <a:p>
            <a:pPr marL="1257300" lvl="2" indent="-342900" defTabSz="914367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Bots and Compose Extensions – available on all channels</a:t>
            </a:r>
          </a:p>
          <a:p>
            <a:pPr marL="1257300" lvl="2" indent="-342900" defTabSz="914367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Teams Tabs (“Configurable”) – added and customized on a per-channel basis</a:t>
            </a:r>
          </a:p>
          <a:p>
            <a:pPr lvl="2" defTabSz="914367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Personal Scope – your experience exists in an individual user context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Individuals add the experiences they want for personal use</a:t>
            </a:r>
          </a:p>
          <a:p>
            <a:pPr marL="1257300" lvl="2" indent="-342900" defTabSz="914367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Bots and Compose Extensions – available in 1:1 chat</a:t>
            </a:r>
          </a:p>
          <a:p>
            <a:pPr marL="1257300" lvl="2" indent="-342900" defTabSz="914367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Personal Tabs (“Static”) – available to end users via the App bar or alongside 1:1 bots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2" name="Graphic 21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4" name="Graphic 23">
            <a:extLst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9" name="Graphic 28"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30" name="Graphic 29">
            <a:extLst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cxnSp>
        <p:nvCxnSpPr>
          <p:cNvPr id="31" name="Straight Connector 30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pic>
        <p:nvPicPr>
          <p:cNvPr id="33" name="Graphic 32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34" name="Straight Connector 33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cxnSp>
        <p:nvCxnSpPr>
          <p:cNvPr id="37" name="Straight Connector 36"/>
          <p:cNvCxnSpPr>
            <a:cxnSpLocks/>
          </p:cNvCxnSpPr>
          <p:nvPr/>
        </p:nvCxnSpPr>
        <p:spPr>
          <a:xfrm>
            <a:off x="527649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39" name="Graphic 38">
            <a:extLst/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cxnSp>
        <p:nvCxnSpPr>
          <p:cNvPr id="40" name="Straight Connector 39"/>
          <p:cNvCxnSpPr>
            <a:cxnSpLocks/>
          </p:cNvCxnSpPr>
          <p:nvPr/>
        </p:nvCxnSpPr>
        <p:spPr>
          <a:xfrm>
            <a:off x="1932202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3553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6595" y="2159064"/>
            <a:ext cx="10770216" cy="95445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Tabs - Bring your own Service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Light-weight </a:t>
            </a:r>
            <a:r>
              <a:rPr lang="en-US" sz="2000" dirty="0" err="1"/>
              <a:t>Javascript</a:t>
            </a:r>
            <a:r>
              <a:rPr lang="en-US" sz="2000" dirty="0"/>
              <a:t> APIs to tie your experience to Teams context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/>
          </p:cNvPr>
          <p:cNvSpPr txBox="1"/>
          <p:nvPr/>
        </p:nvSpPr>
        <p:spPr>
          <a:xfrm>
            <a:off x="346595" y="2946006"/>
            <a:ext cx="10770216" cy="12314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Connectors – Leverage the Connectors Developer Portal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Build once, run on both Outlook and Teams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new Actionable Cards layouts</a:t>
            </a:r>
          </a:p>
        </p:txBody>
      </p:sp>
      <p:sp>
        <p:nvSpPr>
          <p:cNvPr id="16" name="TextBox 15">
            <a:extLst/>
          </p:cNvPr>
          <p:cNvSpPr txBox="1"/>
          <p:nvPr/>
        </p:nvSpPr>
        <p:spPr>
          <a:xfrm>
            <a:off x="346595" y="3961527"/>
            <a:ext cx="10770216" cy="184085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Bots – Build using the Bot Framework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the .NET and Node.js SDKs, or call the REST endpoints with your language of choice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Teams Extension SDKs facilitate easy access to Teams-specific functionality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Flag important messages for inclusion in Activity Feed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7" name="TextBox 16">
            <a:extLst/>
          </p:cNvPr>
          <p:cNvSpPr txBox="1"/>
          <p:nvPr/>
        </p:nvSpPr>
        <p:spPr>
          <a:xfrm>
            <a:off x="269240" y="5294148"/>
            <a:ext cx="10770216" cy="156385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Compose Extensions – Reuse your bot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the .NET and Node.js SDKs, or call the REST endpoints with your language of choice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Teams Extension SDKs facilitate easy access to Teams-specific functionality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8" name="Graphic 17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2" name="Graphic 21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4" name="Graphic 23">
            <a:extLst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9" name="Graphic 28"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30" name="Graphic 29">
            <a:extLst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cxnSp>
        <p:nvCxnSpPr>
          <p:cNvPr id="31" name="Straight Connector 30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pic>
        <p:nvPicPr>
          <p:cNvPr id="33" name="Graphic 32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34" name="Straight Connector 33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cxnSp>
        <p:nvCxnSpPr>
          <p:cNvPr id="37" name="Straight Connector 36"/>
          <p:cNvCxnSpPr>
            <a:cxnSpLocks/>
          </p:cNvCxnSpPr>
          <p:nvPr/>
        </p:nvCxnSpPr>
        <p:spPr>
          <a:xfrm>
            <a:off x="527649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39" name="Graphic 38">
            <a:extLst/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cxnSp>
        <p:nvCxnSpPr>
          <p:cNvPr id="40" name="Straight Connector 39"/>
          <p:cNvCxnSpPr>
            <a:cxnSpLocks/>
          </p:cNvCxnSpPr>
          <p:nvPr/>
        </p:nvCxnSpPr>
        <p:spPr>
          <a:xfrm>
            <a:off x="1932202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3553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4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hosting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6595" y="2159064"/>
            <a:ext cx="6618176" cy="33920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These are your services, hosted by you, in your cloud</a:t>
            </a:r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Build, test, deploy are your processes</a:t>
            </a:r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For testing within Microsoft Teams, create an Apps package, and </a:t>
            </a:r>
            <a:r>
              <a:rPr lang="en-US" sz="2800" dirty="0" err="1"/>
              <a:t>sideload</a:t>
            </a:r>
            <a:r>
              <a:rPr lang="en-US" sz="2800" dirty="0"/>
              <a:t> into a team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2" name="Graphic 21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4" name="Graphic 23">
            <a:extLst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9" name="Graphic 28"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30" name="Graphic 29">
            <a:extLst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cxnSp>
        <p:nvCxnSpPr>
          <p:cNvPr id="31" name="Straight Connector 30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pic>
        <p:nvPicPr>
          <p:cNvPr id="33" name="Graphic 32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34" name="Straight Connector 33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cxnSp>
        <p:nvCxnSpPr>
          <p:cNvPr id="37" name="Straight Connector 36"/>
          <p:cNvCxnSpPr>
            <a:cxnSpLocks/>
          </p:cNvCxnSpPr>
          <p:nvPr/>
        </p:nvCxnSpPr>
        <p:spPr>
          <a:xfrm>
            <a:off x="527649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39" name="Graphic 38">
            <a:extLst/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cxnSp>
        <p:nvCxnSpPr>
          <p:cNvPr id="40" name="Straight Connector 39"/>
          <p:cNvCxnSpPr>
            <a:cxnSpLocks/>
          </p:cNvCxnSpPr>
          <p:nvPr/>
        </p:nvCxnSpPr>
        <p:spPr>
          <a:xfrm>
            <a:off x="1932202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3553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48266" y="2159064"/>
            <a:ext cx="4508468" cy="38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/>
          </p:cNvPr>
          <p:cNvSpPr txBox="1"/>
          <p:nvPr/>
        </p:nvSpPr>
        <p:spPr>
          <a:xfrm>
            <a:off x="346595" y="2159064"/>
            <a:ext cx="7505492" cy="49432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/>
              <a:t>ISVs – Distribute through the Office Store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 or use your existing </a:t>
            </a:r>
            <a:r>
              <a:rPr lang="en-US" sz="2000" dirty="0" err="1"/>
              <a:t>DevCenter</a:t>
            </a:r>
            <a:r>
              <a:rPr lang="en-US" sz="2000" dirty="0"/>
              <a:t> / Seller Dashboard account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Upload your package and enter your product page metadata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Office Store Validation ensure compliance with Office Store Policy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Validated apps are published into the Office Store and will appear in Microsoft Teams Discovery view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400" dirty="0"/>
              <a:t>Line-of-Business apps – </a:t>
            </a:r>
            <a:r>
              <a:rPr lang="en-US" sz="2400" dirty="0" err="1"/>
              <a:t>Sideload</a:t>
            </a:r>
            <a:r>
              <a:rPr lang="en-US" sz="2400" dirty="0"/>
              <a:t> your package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Leverage the same testing methodology to deploy within your org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Note:  Enhanced LOB support coming soon</a:t>
            </a:r>
          </a:p>
          <a:p>
            <a:pPr defTabSz="914367">
              <a:lnSpc>
                <a:spcPct val="90000"/>
              </a:lnSpc>
            </a:pPr>
            <a:endParaRPr lang="en-US" sz="2000" dirty="0"/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A26B0-3984-44E3-9A32-F73C9EF0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AB0A132-185D-4457-B4CF-E8B13921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7D904B-7D80-4963-8021-57F876702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2F34FC9-6DCC-49D6-BDC4-F8A90369D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ADE283-1D07-454F-AF47-AE1617E9FD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E5D518-C4DC-4182-82D7-FA4EA8D10A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72584D-BF7E-4E5D-AED2-825ABAF217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DA18F3F-3EC3-4E6C-924E-D16DA33560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cxnSp>
        <p:nvCxnSpPr>
          <p:cNvPr id="17" name="Straight Connector 16"/>
          <p:cNvCxnSpPr>
            <a:cxnSpLocks/>
          </p:cNvCxnSpPr>
          <p:nvPr/>
        </p:nvCxnSpPr>
        <p:spPr>
          <a:xfrm>
            <a:off x="1016280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Placeholder 12" descr="A picture containing screenshot&#10;&#10;Description generated with very high confidence">
            <a:extLst/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7852087" y="2289369"/>
            <a:ext cx="4072993" cy="3089411"/>
          </a:xfrm>
        </p:spPr>
      </p:pic>
    </p:spTree>
    <p:extLst>
      <p:ext uri="{BB962C8B-B14F-4D97-AF65-F5344CB8AC3E}">
        <p14:creationId xmlns:p14="http://schemas.microsoft.com/office/powerpoint/2010/main" val="365062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3941" y="2159064"/>
            <a:ext cx="5826761" cy="438924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2800" dirty="0"/>
              <a:t>Embed-ready web UX on web/desktop, deep link to native apps on mobile</a:t>
            </a:r>
          </a:p>
          <a:p>
            <a:endParaRPr lang="en-US" sz="2800" dirty="0"/>
          </a:p>
          <a:p>
            <a:r>
              <a:rPr lang="en-US" sz="2800" dirty="0"/>
              <a:t>Leverages Microsoft Teams Tab Library </a:t>
            </a:r>
            <a:r>
              <a:rPr lang="en-US" sz="2800" dirty="0" err="1"/>
              <a:t>javascript</a:t>
            </a:r>
            <a:r>
              <a:rPr lang="en-US" sz="2800" dirty="0"/>
              <a:t> for context and interactivity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endParaRPr lang="en-US" sz="2800" dirty="0"/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 dirty="0"/>
              <a:t>Team or Personal Scope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521C8062-27EA-40EB-ADCE-CEF16D0EE6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8E2DC9-DEB3-446B-B9B5-3D0A78C0278E}"/>
              </a:ext>
            </a:extLst>
          </p:cNvPr>
          <p:cNvSpPr/>
          <p:nvPr/>
        </p:nvSpPr>
        <p:spPr bwMode="auto">
          <a:xfrm>
            <a:off x="10600468" y="2772229"/>
            <a:ext cx="873075" cy="24674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1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Tabs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3941" y="2159064"/>
            <a:ext cx="5826761" cy="416764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2800" b="1" dirty="0"/>
              <a:t>Configuration Page</a:t>
            </a:r>
            <a:r>
              <a:rPr lang="en-US" sz="2800" dirty="0"/>
              <a:t>: page used to add or update the tab and set content page</a:t>
            </a:r>
          </a:p>
          <a:p>
            <a:endParaRPr lang="en-US" sz="2800" dirty="0"/>
          </a:p>
          <a:p>
            <a:r>
              <a:rPr lang="en-US" sz="2800" b="1" dirty="0"/>
              <a:t>Content Page</a:t>
            </a:r>
            <a:r>
              <a:rPr lang="en-US" sz="2800" dirty="0"/>
              <a:t>: the primary page displayed in the tab</a:t>
            </a:r>
          </a:p>
          <a:p>
            <a:endParaRPr lang="en-US" sz="2800" dirty="0"/>
          </a:p>
          <a:p>
            <a:r>
              <a:rPr lang="en-US" sz="2800" b="1" dirty="0"/>
              <a:t>Remove Page</a:t>
            </a:r>
            <a:r>
              <a:rPr lang="en-US" sz="2800" dirty="0"/>
              <a:t>: optional page displayed when a tab is removed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8E2DC9-DEB3-446B-B9B5-3D0A78C0278E}"/>
              </a:ext>
            </a:extLst>
          </p:cNvPr>
          <p:cNvSpPr/>
          <p:nvPr/>
        </p:nvSpPr>
        <p:spPr bwMode="auto">
          <a:xfrm>
            <a:off x="10600468" y="2772229"/>
            <a:ext cx="873075" cy="24674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2667" y="2342865"/>
            <a:ext cx="5936583" cy="3313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12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4557600"/>
            <a:ext cx="12192000" cy="2300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C1468-28A0-498F-8E3E-93E084A4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Chat-based workspace in Office 365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71652" y="1114765"/>
            <a:ext cx="2011172" cy="2875645"/>
            <a:chOff x="3110134" y="1854388"/>
            <a:chExt cx="2051792" cy="2933724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345C0C5B-7FDD-40E5-AF7A-D740E9489806}"/>
                </a:ext>
              </a:extLst>
            </p:cNvPr>
            <p:cNvSpPr txBox="1">
              <a:spLocks/>
            </p:cNvSpPr>
            <p:nvPr/>
          </p:nvSpPr>
          <p:spPr>
            <a:xfrm>
              <a:off x="3110134" y="3495157"/>
              <a:ext cx="1919868" cy="64770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600" b="1" i="0" kern="1200">
                  <a:solidFill>
                    <a:srgbClr val="16233A">
                      <a:alpha val="76000"/>
                    </a:srgbClr>
                  </a:solidFill>
                  <a:latin typeface="Segoe UI Semibold" charset="0"/>
                  <a:ea typeface="Segoe UI Semibold" charset="0"/>
                  <a:cs typeface="Segoe UI Semibold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spcBef>
                  <a:spcPts val="980"/>
                </a:spcBef>
                <a:defRPr/>
              </a:pPr>
              <a:r>
                <a:rPr lang="en-US">
                  <a:solidFill>
                    <a:schemeClr val="tx2">
                      <a:alpha val="76000"/>
                    </a:schemeClr>
                  </a:solidFill>
                </a:rPr>
                <a:t>A hub for teamwork</a:t>
              </a:r>
            </a:p>
          </p:txBody>
        </p:sp>
        <p:pic>
          <p:nvPicPr>
            <p:cNvPr id="22" name="Picture Placeholder 48">
              <a:extLst>
                <a:ext uri="{FF2B5EF4-FFF2-40B4-BE49-F238E27FC236}">
                  <a16:creationId xmlns:a16="http://schemas.microsoft.com/office/drawing/2014/main" id="{60E9E4E7-BC19-4134-A3F6-066DF48BF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0986"/>
            <a:stretch/>
          </p:blipFill>
          <p:spPr>
            <a:xfrm>
              <a:off x="3201202" y="1854388"/>
              <a:ext cx="1828800" cy="1828800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6F136DC9-F4FA-4D30-B8EA-E2C23808BC8E}"/>
                </a:ext>
              </a:extLst>
            </p:cNvPr>
            <p:cNvSpPr txBox="1">
              <a:spLocks/>
            </p:cNvSpPr>
            <p:nvPr/>
          </p:nvSpPr>
          <p:spPr>
            <a:xfrm>
              <a:off x="3110134" y="4140412"/>
              <a:ext cx="2051792" cy="64770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100" b="0" i="0" kern="1200">
                  <a:solidFill>
                    <a:srgbClr val="16233A">
                      <a:alpha val="76000"/>
                    </a:srgbClr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spcBef>
                  <a:spcPts val="980"/>
                </a:spcBef>
                <a:defRPr/>
              </a:pPr>
              <a:r>
                <a:rPr lang="en-US" sz="1200"/>
                <a:t>Give your team quick access to information they need right in Office 365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16824" y="1463000"/>
            <a:ext cx="1878217" cy="2533421"/>
            <a:chOff x="5095051" y="2210263"/>
            <a:chExt cx="1916151" cy="2584587"/>
          </a:xfrm>
        </p:grpSpPr>
        <p:sp>
          <p:nvSpPr>
            <p:cNvPr id="24" name="Text Placeholder 6">
              <a:extLst>
                <a:ext uri="{FF2B5EF4-FFF2-40B4-BE49-F238E27FC236}">
                  <a16:creationId xmlns:a16="http://schemas.microsoft.com/office/drawing/2014/main" id="{F51B7B61-4F18-4148-9831-E78797267973}"/>
                </a:ext>
              </a:extLst>
            </p:cNvPr>
            <p:cNvSpPr txBox="1">
              <a:spLocks/>
            </p:cNvSpPr>
            <p:nvPr/>
          </p:nvSpPr>
          <p:spPr>
            <a:xfrm>
              <a:off x="5095051" y="3499450"/>
              <a:ext cx="1916151" cy="64770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600" b="1" i="0" kern="1200">
                  <a:solidFill>
                    <a:srgbClr val="16233A">
                      <a:alpha val="76000"/>
                    </a:srgbClr>
                  </a:solidFill>
                  <a:latin typeface="Segoe UI Semibold" charset="0"/>
                  <a:ea typeface="Segoe UI Semibold" charset="0"/>
                  <a:cs typeface="Segoe UI Semibold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spcBef>
                  <a:spcPts val="980"/>
                </a:spcBef>
                <a:defRPr/>
              </a:pPr>
              <a:r>
                <a:rPr lang="en-US">
                  <a:solidFill>
                    <a:schemeClr val="tx2">
                      <a:alpha val="76000"/>
                    </a:schemeClr>
                  </a:solidFill>
                </a:rPr>
                <a:t>Customizable </a:t>
              </a:r>
              <a:br>
                <a:rPr lang="en-US">
                  <a:solidFill>
                    <a:schemeClr val="tx2">
                      <a:alpha val="76000"/>
                    </a:schemeClr>
                  </a:solidFill>
                </a:rPr>
              </a:br>
              <a:r>
                <a:rPr lang="en-US">
                  <a:solidFill>
                    <a:schemeClr val="tx2">
                      <a:alpha val="76000"/>
                    </a:schemeClr>
                  </a:solidFill>
                </a:rPr>
                <a:t>for each team</a:t>
              </a:r>
            </a:p>
          </p:txBody>
        </p:sp>
        <p:pic>
          <p:nvPicPr>
            <p:cNvPr id="25" name="Picture Placeholder 49">
              <a:extLst>
                <a:ext uri="{FF2B5EF4-FFF2-40B4-BE49-F238E27FC236}">
                  <a16:creationId xmlns:a16="http://schemas.microsoft.com/office/drawing/2014/main" id="{2668137E-F1E1-4294-83CF-32BF964D6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82402" y="2210263"/>
              <a:ext cx="1093211" cy="1145420"/>
            </a:xfrm>
            <a:prstGeom prst="rect">
              <a:avLst/>
            </a:prstGeom>
          </p:spPr>
        </p:pic>
        <p:sp>
          <p:nvSpPr>
            <p:cNvPr id="26" name="Text Placeholder 8">
              <a:extLst>
                <a:ext uri="{FF2B5EF4-FFF2-40B4-BE49-F238E27FC236}">
                  <a16:creationId xmlns:a16="http://schemas.microsoft.com/office/drawing/2014/main" id="{871D48DA-8E02-4B50-A249-CE86B7C1EFF9}"/>
                </a:ext>
              </a:extLst>
            </p:cNvPr>
            <p:cNvSpPr txBox="1">
              <a:spLocks/>
            </p:cNvSpPr>
            <p:nvPr/>
          </p:nvSpPr>
          <p:spPr>
            <a:xfrm>
              <a:off x="5095051" y="4147150"/>
              <a:ext cx="1916151" cy="64770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100" b="0" i="0" kern="1200">
                  <a:solidFill>
                    <a:srgbClr val="16233A">
                      <a:alpha val="76000"/>
                    </a:srgbClr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spcBef>
                  <a:spcPts val="980"/>
                </a:spcBef>
                <a:defRPr/>
              </a:pPr>
              <a:r>
                <a:rPr lang="en-US" sz="1200"/>
                <a:t>Tailor your workspace to include content and capabilities your team needs everyday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158351" y="1463000"/>
            <a:ext cx="1879735" cy="2533421"/>
            <a:chOff x="7077777" y="2210263"/>
            <a:chExt cx="1917700" cy="2584587"/>
          </a:xfrm>
        </p:grpSpPr>
        <p:sp>
          <p:nvSpPr>
            <p:cNvPr id="27" name="Text Placeholder 9">
              <a:extLst>
                <a:ext uri="{FF2B5EF4-FFF2-40B4-BE49-F238E27FC236}">
                  <a16:creationId xmlns:a16="http://schemas.microsoft.com/office/drawing/2014/main" id="{D183FC0F-6E80-4463-BAFA-38B29055CE2D}"/>
                </a:ext>
              </a:extLst>
            </p:cNvPr>
            <p:cNvSpPr txBox="1">
              <a:spLocks/>
            </p:cNvSpPr>
            <p:nvPr/>
          </p:nvSpPr>
          <p:spPr>
            <a:xfrm>
              <a:off x="7077777" y="3499450"/>
              <a:ext cx="1917700" cy="64770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600" b="1" i="0" kern="1200">
                  <a:solidFill>
                    <a:srgbClr val="16233A">
                      <a:alpha val="76000"/>
                    </a:srgbClr>
                  </a:solidFill>
                  <a:latin typeface="Segoe UI Semibold" charset="0"/>
                  <a:ea typeface="Segoe UI Semibold" charset="0"/>
                  <a:cs typeface="Segoe UI Semibold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spcBef>
                  <a:spcPts val="980"/>
                </a:spcBef>
                <a:defRPr/>
              </a:pPr>
              <a:r>
                <a:rPr lang="en-US">
                  <a:solidFill>
                    <a:schemeClr val="tx2">
                      <a:alpha val="76000"/>
                    </a:schemeClr>
                  </a:solidFill>
                </a:rPr>
                <a:t>Security </a:t>
              </a:r>
              <a:br>
                <a:rPr lang="en-US">
                  <a:solidFill>
                    <a:schemeClr val="tx2">
                      <a:alpha val="76000"/>
                    </a:schemeClr>
                  </a:solidFill>
                </a:rPr>
              </a:br>
              <a:r>
                <a:rPr lang="en-US">
                  <a:solidFill>
                    <a:schemeClr val="tx2">
                      <a:alpha val="76000"/>
                    </a:schemeClr>
                  </a:solidFill>
                </a:rPr>
                <a:t>teams trust</a:t>
              </a:r>
            </a:p>
          </p:txBody>
        </p:sp>
        <p:pic>
          <p:nvPicPr>
            <p:cNvPr id="28" name="Picture Placeholder 50">
              <a:extLst>
                <a:ext uri="{FF2B5EF4-FFF2-40B4-BE49-F238E27FC236}">
                  <a16:creationId xmlns:a16="http://schemas.microsoft.com/office/drawing/2014/main" id="{13B5C2B3-B0C5-4EE4-BB7C-39D6F395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7670" y="2210263"/>
              <a:ext cx="897378" cy="1245533"/>
            </a:xfrm>
            <a:prstGeom prst="rect">
              <a:avLst/>
            </a:prstGeom>
          </p:spPr>
        </p:pic>
        <p:sp>
          <p:nvSpPr>
            <p:cNvPr id="29" name="Text Placeholder 11">
              <a:extLst>
                <a:ext uri="{FF2B5EF4-FFF2-40B4-BE49-F238E27FC236}">
                  <a16:creationId xmlns:a16="http://schemas.microsoft.com/office/drawing/2014/main" id="{1C696231-12F6-4E9B-AB62-FCF0A80F74FF}"/>
                </a:ext>
              </a:extLst>
            </p:cNvPr>
            <p:cNvSpPr txBox="1">
              <a:spLocks/>
            </p:cNvSpPr>
            <p:nvPr/>
          </p:nvSpPr>
          <p:spPr>
            <a:xfrm>
              <a:off x="7077777" y="4147150"/>
              <a:ext cx="1917700" cy="64770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100" b="0" i="0" kern="1200">
                  <a:solidFill>
                    <a:srgbClr val="16233A">
                      <a:alpha val="76000"/>
                    </a:srgbClr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spcBef>
                  <a:spcPts val="980"/>
                </a:spcBef>
                <a:defRPr/>
              </a:pPr>
              <a:r>
                <a:rPr lang="en-US" sz="1200"/>
                <a:t>Get the enterprise-level security and compliance features you expect from Office 365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26481" y="1462999"/>
            <a:ext cx="1881860" cy="2527413"/>
            <a:chOff x="1128934" y="2282852"/>
            <a:chExt cx="1919868" cy="2505870"/>
          </a:xfrm>
        </p:grpSpPr>
        <p:sp>
          <p:nvSpPr>
            <p:cNvPr id="33" name="Text Placeholder 41">
              <a:extLst>
                <a:ext uri="{FF2B5EF4-FFF2-40B4-BE49-F238E27FC236}">
                  <a16:creationId xmlns:a16="http://schemas.microsoft.com/office/drawing/2014/main" id="{67A13F8D-1390-4CF4-993F-5B35DAD6C770}"/>
                </a:ext>
              </a:extLst>
            </p:cNvPr>
            <p:cNvSpPr txBox="1">
              <a:spLocks/>
            </p:cNvSpPr>
            <p:nvPr/>
          </p:nvSpPr>
          <p:spPr>
            <a:xfrm>
              <a:off x="1128934" y="3493322"/>
              <a:ext cx="1919868" cy="64770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600" b="1" i="0" kern="1200">
                  <a:solidFill>
                    <a:srgbClr val="16233A">
                      <a:alpha val="76000"/>
                    </a:srgbClr>
                  </a:solidFill>
                  <a:latin typeface="Segoe UI Semibold" charset="0"/>
                  <a:ea typeface="Segoe UI Semibold" charset="0"/>
                  <a:cs typeface="Segoe UI Semibold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spcBef>
                  <a:spcPts val="980"/>
                </a:spcBef>
                <a:defRPr/>
              </a:pPr>
              <a:r>
                <a:rPr lang="en-US">
                  <a:solidFill>
                    <a:schemeClr val="tx2">
                      <a:alpha val="76000"/>
                    </a:schemeClr>
                  </a:solidFill>
                </a:rPr>
                <a:t>Chat for </a:t>
              </a:r>
              <a:br>
                <a:rPr lang="en-US">
                  <a:solidFill>
                    <a:schemeClr val="tx2">
                      <a:alpha val="76000"/>
                    </a:schemeClr>
                  </a:solidFill>
                </a:rPr>
              </a:br>
              <a:r>
                <a:rPr lang="en-US">
                  <a:solidFill>
                    <a:schemeClr val="tx2">
                      <a:alpha val="76000"/>
                    </a:schemeClr>
                  </a:solidFill>
                </a:rPr>
                <a:t>today’s teams</a:t>
              </a:r>
            </a:p>
          </p:txBody>
        </p:sp>
        <p:pic>
          <p:nvPicPr>
            <p:cNvPr id="34" name="Picture Placeholder 47">
              <a:extLst>
                <a:ext uri="{FF2B5EF4-FFF2-40B4-BE49-F238E27FC236}">
                  <a16:creationId xmlns:a16="http://schemas.microsoft.com/office/drawing/2014/main" id="{67EA9A43-9A5D-4F80-9850-7FFBD1F21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31180" y="2282852"/>
              <a:ext cx="1066740" cy="1113174"/>
            </a:xfrm>
            <a:prstGeom prst="rect">
              <a:avLst/>
            </a:prstGeom>
          </p:spPr>
        </p:pic>
        <p:sp>
          <p:nvSpPr>
            <p:cNvPr id="35" name="Text Placeholder 43">
              <a:extLst>
                <a:ext uri="{FF2B5EF4-FFF2-40B4-BE49-F238E27FC236}">
                  <a16:creationId xmlns:a16="http://schemas.microsoft.com/office/drawing/2014/main" id="{B1BD14C1-F11B-4E5F-A554-DB2CCBA30B97}"/>
                </a:ext>
              </a:extLst>
            </p:cNvPr>
            <p:cNvSpPr txBox="1">
              <a:spLocks/>
            </p:cNvSpPr>
            <p:nvPr/>
          </p:nvSpPr>
          <p:spPr>
            <a:xfrm>
              <a:off x="1128934" y="4141022"/>
              <a:ext cx="1919868" cy="64770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100" b="0" i="0" kern="1200">
                  <a:solidFill>
                    <a:srgbClr val="16233A">
                      <a:alpha val="76000"/>
                    </a:srgbClr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spcBef>
                  <a:spcPts val="980"/>
                </a:spcBef>
                <a:defRPr/>
              </a:pPr>
              <a:r>
                <a:rPr lang="en-US" sz="1200"/>
                <a:t>Communicate in the moment and keep everyone in the know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2324" y="4712996"/>
            <a:ext cx="7917296" cy="2014366"/>
            <a:chOff x="2372324" y="4621523"/>
            <a:chExt cx="7917296" cy="2014366"/>
          </a:xfrm>
        </p:grpSpPr>
        <p:sp>
          <p:nvSpPr>
            <p:cNvPr id="30" name="Text Placeholder 12">
              <a:extLst>
                <a:ext uri="{FF2B5EF4-FFF2-40B4-BE49-F238E27FC236}">
                  <a16:creationId xmlns:a16="http://schemas.microsoft.com/office/drawing/2014/main" id="{5A096371-2B21-4EE5-B398-6B3F83FE4A91}"/>
                </a:ext>
              </a:extLst>
            </p:cNvPr>
            <p:cNvSpPr txBox="1">
              <a:spLocks/>
            </p:cNvSpPr>
            <p:nvPr/>
          </p:nvSpPr>
          <p:spPr>
            <a:xfrm>
              <a:off x="4688376" y="5685969"/>
              <a:ext cx="3285192" cy="634878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600" b="1" i="0" kern="1200">
                  <a:solidFill>
                    <a:srgbClr val="16233A">
                      <a:alpha val="76000"/>
                    </a:srgbClr>
                  </a:solidFill>
                  <a:latin typeface="Segoe UI Semibold" charset="0"/>
                  <a:ea typeface="Segoe UI Semibold" charset="0"/>
                  <a:cs typeface="Segoe UI Semibold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214">
                <a:spcBef>
                  <a:spcPts val="980"/>
                </a:spcBef>
                <a:defRPr/>
              </a:pPr>
              <a:r>
                <a:rPr lang="en-US" sz="1800" b="0">
                  <a:solidFill>
                    <a:srgbClr val="FFFFFF"/>
                  </a:solidFill>
                </a:rPr>
                <a:t>Extensible platform</a:t>
              </a:r>
            </a:p>
          </p:txBody>
        </p:sp>
        <p:sp>
          <p:nvSpPr>
            <p:cNvPr id="32" name="Text Placeholder 14">
              <a:extLst>
                <a:ext uri="{FF2B5EF4-FFF2-40B4-BE49-F238E27FC236}">
                  <a16:creationId xmlns:a16="http://schemas.microsoft.com/office/drawing/2014/main" id="{F0C52B2B-54DB-40E2-8AF5-EC13F70BFF32}"/>
                </a:ext>
              </a:extLst>
            </p:cNvPr>
            <p:cNvSpPr txBox="1">
              <a:spLocks/>
            </p:cNvSpPr>
            <p:nvPr/>
          </p:nvSpPr>
          <p:spPr>
            <a:xfrm>
              <a:off x="2372324" y="6001011"/>
              <a:ext cx="7917296" cy="634878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charset="0"/>
                <a:buNone/>
                <a:tabLst/>
                <a:defRPr sz="1100" b="0" i="0" kern="1200">
                  <a:solidFill>
                    <a:srgbClr val="16233A">
                      <a:alpha val="76000"/>
                    </a:srgbClr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214">
                <a:spcBef>
                  <a:spcPts val="980"/>
                </a:spcBef>
                <a:defRPr/>
              </a:pPr>
              <a:r>
                <a:rPr lang="en-US" sz="1400">
                  <a:solidFill>
                    <a:schemeClr val="bg1"/>
                  </a:solidFill>
                  <a:latin typeface="+mn-lt"/>
                  <a:cs typeface="Segoe UI Semibold" panose="020B0702040204020203" pitchFamily="34" charset="0"/>
                </a:rPr>
                <a:t>Build apps with a rich set of capabilities to enable these higher-performing teams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882824" y="4621523"/>
              <a:ext cx="971104" cy="981291"/>
              <a:chOff x="5882824" y="4621523"/>
              <a:chExt cx="971104" cy="981291"/>
            </a:xfrm>
          </p:grpSpPr>
          <p:pic>
            <p:nvPicPr>
              <p:cNvPr id="31" name="Picture Placeholder 51">
                <a:extLst>
                  <a:ext uri="{FF2B5EF4-FFF2-40B4-BE49-F238E27FC236}">
                    <a16:creationId xmlns:a16="http://schemas.microsoft.com/office/drawing/2014/main" id="{1F8E5B91-6F92-4AD6-879F-ED1D3E1DE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alphaModFix amt="74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82824" y="4621523"/>
                <a:ext cx="971104" cy="981291"/>
              </a:xfrm>
              <a:prstGeom prst="rect">
                <a:avLst/>
              </a:prstGeom>
              <a:noFill/>
            </p:spPr>
          </p:pic>
          <p:pic>
            <p:nvPicPr>
              <p:cNvPr id="36" name="Picture Placeholder 51">
                <a:extLst/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alphaModFix amt="74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82824" y="4621523"/>
                <a:ext cx="971104" cy="981291"/>
              </a:xfrm>
              <a:prstGeom prst="rect">
                <a:avLst/>
              </a:prstGeom>
              <a:noFill/>
            </p:spPr>
          </p:pic>
          <p:pic>
            <p:nvPicPr>
              <p:cNvPr id="37" name="Picture Placeholder 51">
                <a:extLst/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alphaModFix amt="74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82824" y="4621523"/>
                <a:ext cx="971104" cy="981291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45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Tabs - Config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3942" y="2159065"/>
            <a:ext cx="6079878" cy="466008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2400" dirty="0"/>
              <a:t>Used to add/edit a tab</a:t>
            </a:r>
          </a:p>
          <a:p>
            <a:endParaRPr lang="en-US" sz="2400" dirty="0"/>
          </a:p>
          <a:p>
            <a:r>
              <a:rPr lang="en-US" sz="2400" dirty="0"/>
              <a:t>Must reference Microsoft Teams Tab Library</a:t>
            </a:r>
          </a:p>
          <a:p>
            <a:endParaRPr lang="en-US" sz="2000" dirty="0"/>
          </a:p>
          <a:p>
            <a:r>
              <a:rPr lang="en-US" sz="2400" dirty="0"/>
              <a:t>Sets the </a:t>
            </a:r>
            <a:r>
              <a:rPr lang="en-US" sz="2400" dirty="0" err="1">
                <a:latin typeface="Consolas" panose="020B0609020204030204" pitchFamily="49" charset="0"/>
              </a:rPr>
              <a:t>contentUrl</a:t>
            </a:r>
            <a:r>
              <a:rPr lang="en-US" sz="2400" dirty="0"/>
              <a:t> for the tab</a:t>
            </a:r>
          </a:p>
          <a:p>
            <a:endParaRPr lang="en-US" sz="2400" dirty="0"/>
          </a:p>
          <a:p>
            <a:r>
              <a:rPr lang="en-US" sz="2400" dirty="0"/>
              <a:t>Calls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setSettings</a:t>
            </a:r>
            <a:r>
              <a:rPr lang="en-US" sz="2400" dirty="0"/>
              <a:t> to save tab configuration</a:t>
            </a:r>
          </a:p>
          <a:p>
            <a:endParaRPr lang="en-US" sz="2400" dirty="0"/>
          </a:p>
          <a:p>
            <a:r>
              <a:rPr lang="en-US" sz="2400" dirty="0"/>
              <a:t>Must call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setValidityState</a:t>
            </a:r>
            <a:r>
              <a:rPr lang="en-US" sz="2400" dirty="0"/>
              <a:t> to enable the save button and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notifySuccess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cs typeface="Courier New" panose="02070309020205020404" pitchFamily="49" charset="0"/>
              </a:rPr>
              <a:t>when saved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23820" y="2399966"/>
            <a:ext cx="5572430" cy="3539430"/>
          </a:xfrm>
          <a:prstGeom prst="rect">
            <a:avLst/>
          </a:prstGeom>
          <a:solidFill>
            <a:schemeClr val="bg1"/>
          </a:solidFill>
          <a:ln>
            <a:solidFill>
              <a:srgbClr val="ACC1D9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microsoftTeams.initialize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microsoftTeams.settings.registerOnSaveHandler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(function(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saveEvent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){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microsoftTeams.settings.setSettings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entityId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"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someid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contentUrl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"https://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somedomain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tab.html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suggestedDisplayName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"Tab Title",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websiteUrl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"https://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somedomain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info.html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removeUrl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"https://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somedomain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tabremove.html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  });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saveEvent.notifySuccess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});</a:t>
            </a:r>
          </a:p>
          <a:p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function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onSaveClick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() {   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microsoftTeams.settings.setValidityState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(true);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6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Tabs - Context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3941" y="2149965"/>
            <a:ext cx="6625516" cy="361364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getContext</a:t>
            </a:r>
            <a:r>
              <a:rPr lang="en-US" sz="2400" dirty="0"/>
              <a:t> returns team/channel 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tid</a:t>
            </a:r>
            <a:r>
              <a:rPr lang="en-US" sz="2400" dirty="0"/>
              <a:t> – id of 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groupId</a:t>
            </a:r>
            <a:r>
              <a:rPr lang="en-US" sz="2400" dirty="0"/>
              <a:t> – id of the O365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teamId</a:t>
            </a:r>
            <a:r>
              <a:rPr lang="en-US" sz="2400" dirty="0"/>
              <a:t> – id of the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channelId</a:t>
            </a:r>
            <a:r>
              <a:rPr lang="en-US" sz="2400" dirty="0"/>
              <a:t> – id of the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entityId</a:t>
            </a:r>
            <a:r>
              <a:rPr lang="en-US" sz="2400" dirty="0"/>
              <a:t> – id of the 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theme</a:t>
            </a:r>
            <a:r>
              <a:rPr lang="en-US" sz="2400" dirty="0"/>
              <a:t> – theme of the teams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locale</a:t>
            </a:r>
            <a:r>
              <a:rPr lang="en-US" sz="2400" dirty="0"/>
              <a:t> – the locale of the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upn</a:t>
            </a:r>
            <a:r>
              <a:rPr lang="en-US" sz="2400" dirty="0"/>
              <a:t> – UPN of the user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62625" y="3161732"/>
            <a:ext cx="6342286" cy="923330"/>
          </a:xfrm>
          <a:prstGeom prst="rect">
            <a:avLst/>
          </a:prstGeom>
          <a:solidFill>
            <a:schemeClr val="bg1"/>
          </a:solidFill>
          <a:ln>
            <a:solidFill>
              <a:srgbClr val="ACC1D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microsoftTeams.getContext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(function (context) {   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// context contains all context info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49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Tabs - Deep linking to Entities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7890" y="2149966"/>
            <a:ext cx="6978614" cy="392142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2800" dirty="0"/>
              <a:t>Share a Link from your Tab</a:t>
            </a:r>
          </a:p>
          <a:p>
            <a:r>
              <a:rPr lang="en-US" sz="2000" dirty="0"/>
              <a:t>Trigger the creation of a deep link to a specific Entity for a user to copy / paste into a conversation.</a:t>
            </a:r>
          </a:p>
          <a:p>
            <a:endParaRPr lang="en-US" sz="2000" dirty="0"/>
          </a:p>
          <a:p>
            <a:r>
              <a:rPr lang="en-US" sz="2000" dirty="0"/>
              <a:t>Resultant link may be clicked on by any user to launch the tab and navigate directly to that Entity.</a:t>
            </a:r>
          </a:p>
          <a:p>
            <a:endParaRPr lang="en-US" sz="2000" dirty="0"/>
          </a:p>
          <a:p>
            <a:r>
              <a:rPr lang="en-US" sz="2800" dirty="0"/>
              <a:t>Generate your own Deep Link</a:t>
            </a:r>
          </a:p>
          <a:p>
            <a:r>
              <a:rPr lang="en-US" sz="2000" dirty="0"/>
              <a:t>Programmatically create your own link, for use via bot or other code flows.</a:t>
            </a:r>
          </a:p>
          <a:p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22555" y="2365914"/>
            <a:ext cx="4414981" cy="1015663"/>
          </a:xfrm>
          <a:prstGeom prst="rect">
            <a:avLst/>
          </a:prstGeom>
          <a:solidFill>
            <a:schemeClr val="bg1"/>
          </a:solidFill>
          <a:ln>
            <a:solidFill>
              <a:srgbClr val="ACC1D9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microsoftTeams.shareDeepLink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({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subEntityId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: &lt;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subEntityId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&gt;,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subEntityLabel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: &lt;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subEntityLabel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&gt;,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subEntityWebUrl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: &lt;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subEntityWebUrl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22555" y="4613189"/>
            <a:ext cx="4414981" cy="1169551"/>
          </a:xfrm>
          <a:prstGeom prst="rect">
            <a:avLst/>
          </a:prstGeom>
          <a:solidFill>
            <a:schemeClr val="bg1"/>
          </a:solidFill>
          <a:ln>
            <a:solidFill>
              <a:srgbClr val="ACC1D9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https://teams.microsoft.com/l/entity/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&lt;appId&gt;/&lt;entityId&gt;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?webUrl=&lt;entityWebUrl&gt;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&amp;label=&lt;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entityLabel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&amp;context=&lt;context&gt;</a:t>
            </a:r>
          </a:p>
        </p:txBody>
      </p:sp>
    </p:spTree>
    <p:extLst>
      <p:ext uri="{BB962C8B-B14F-4D97-AF65-F5344CB8AC3E}">
        <p14:creationId xmlns:p14="http://schemas.microsoft.com/office/powerpoint/2010/main" val="241065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0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1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Great Tabs experience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6595" y="2159064"/>
            <a:ext cx="11508760" cy="402606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1200"/>
              </a:spcAft>
            </a:pPr>
            <a:r>
              <a:rPr lang="en-US" sz="2800" dirty="0"/>
              <a:t>Tabs in Microsoft Teams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Put information at the fingertips of users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Leverage collaborative nature of the product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Minimize context switching – easy to find what users needs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Focus on content that makes sense in the solution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Minimize extra chrome – focus on what you want the user to do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Design for bite-size tasks – power users should use your full SaaS</a:t>
            </a:r>
          </a:p>
          <a:p>
            <a:pPr lvl="1" defTabSz="914367">
              <a:lnSpc>
                <a:spcPct val="90000"/>
              </a:lnSpc>
              <a:spcAft>
                <a:spcPts val="1200"/>
              </a:spcAft>
            </a:pPr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46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Great Tabs experience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2780" y="2159064"/>
            <a:ext cx="11508760" cy="480166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1200"/>
              </a:spcAft>
            </a:pPr>
            <a:r>
              <a:rPr lang="en-US" sz="2800" dirty="0"/>
              <a:t>Configurable Tabs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a channel, tabs should allow the user to configure the view to the relevant content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should be the same for all users – leverage collaboration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should be locked – don’t allow users to browse away</a:t>
            </a:r>
          </a:p>
          <a:p>
            <a:pPr defTabSz="914367">
              <a:lnSpc>
                <a:spcPct val="90000"/>
              </a:lnSpc>
              <a:spcAft>
                <a:spcPts val="1200"/>
              </a:spcAft>
            </a:pPr>
            <a:endParaRPr lang="en-US" sz="2800" dirty="0"/>
          </a:p>
          <a:p>
            <a:pPr defTabSz="914367">
              <a:lnSpc>
                <a:spcPct val="90000"/>
              </a:lnSpc>
              <a:spcAft>
                <a:spcPts val="1200"/>
              </a:spcAft>
            </a:pPr>
            <a:r>
              <a:rPr lang="en-US" sz="2800" dirty="0"/>
              <a:t>Static Tabs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personal scope, this content should be the relevant for either the all-up app (e.g. Help, FAQ, forums) or for a personal view of the experience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48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BB742E9-97DA-48E9-8982-863AA0B5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733AC5-6981-4FBF-A391-1FAA245D6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A6EB00-FD2B-4F3B-B63F-12158E072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2F3DA1-721F-4772-A985-1CD3C5585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1C6B6DC-2E70-4645-95F1-D127AA918A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9D571D-A27D-42F4-9304-6F172975F0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  <p:sp>
        <p:nvSpPr>
          <p:cNvPr id="13" name="TextBox 12">
            <a:extLst/>
          </p:cNvPr>
          <p:cNvSpPr txBox="1"/>
          <p:nvPr/>
        </p:nvSpPr>
        <p:spPr>
          <a:xfrm>
            <a:off x="212711" y="2159064"/>
            <a:ext cx="6001369" cy="439847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Web Service you create and host, using whatever web technology you prefer </a:t>
            </a:r>
            <a:r>
              <a:rPr lang="en-US" sz="1400" dirty="0"/>
              <a:t>(though we recommend Node.js or .NET on Azure)</a:t>
            </a:r>
            <a:endParaRPr lang="en-US" sz="2400" dirty="0"/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Built using Microsoft Bot Framework, leverage other tech like LUIS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Node.js and .NET/C# libraries, or call REST APIs directly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New Microsoft Teams Extension libraries (Node.js and .NET) facilitate channel-specific functionality</a:t>
            </a: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9E45741-8E37-4B69-9F60-7B03E76CB9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9" b="-789"/>
          <a:stretch/>
        </p:blipFill>
        <p:spPr>
          <a:xfrm>
            <a:off x="6415942" y="2159064"/>
            <a:ext cx="5378549" cy="44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– Getting up and running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BB742E9-97DA-48E9-8982-863AA0B5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733AC5-6981-4FBF-A391-1FAA245D6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A6EB00-FD2B-4F3B-B63F-12158E072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2F3DA1-721F-4772-A985-1CD3C5585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1C6B6DC-2E70-4645-95F1-D127AA918A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9D571D-A27D-42F4-9304-6F172975F0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  <p:sp>
        <p:nvSpPr>
          <p:cNvPr id="13" name="TextBox 12">
            <a:extLst/>
          </p:cNvPr>
          <p:cNvSpPr txBox="1"/>
          <p:nvPr/>
        </p:nvSpPr>
        <p:spPr>
          <a:xfrm>
            <a:off x="212711" y="2159064"/>
            <a:ext cx="11378788" cy="348437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 dirty="0"/>
              <a:t>Set up basic development environment and install Bot Builder and Microsoft Teams extension SDKs for chosen language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 dirty="0"/>
              <a:t>Leverage existing Bot Framework sample or Teams Getting started sample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 dirty="0"/>
              <a:t>Run locally in the Bot Emulator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endParaRPr lang="en-US" sz="2400" dirty="0"/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31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D2B190-4D40-4A7F-87BE-EDBA03B5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Tap into the </a:t>
            </a:r>
            <a:br>
              <a:rPr lang="en-US"/>
            </a:br>
            <a:r>
              <a:rPr lang="en-US"/>
              <a:t>global availability of </a:t>
            </a:r>
            <a:br>
              <a:rPr lang="en-US"/>
            </a:br>
            <a:r>
              <a:rPr lang="en-US"/>
              <a:t>Microsoft Teams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2268" y="2568989"/>
            <a:ext cx="2958401" cy="2364115"/>
            <a:chOff x="592936" y="358272"/>
            <a:chExt cx="3017723" cy="2411520"/>
          </a:xfrm>
        </p:grpSpPr>
        <p:sp>
          <p:nvSpPr>
            <p:cNvPr id="6" name="Rectangle 5"/>
            <p:cNvSpPr/>
            <p:nvPr/>
          </p:nvSpPr>
          <p:spPr>
            <a:xfrm>
              <a:off x="592937" y="358272"/>
              <a:ext cx="3017722" cy="2076211"/>
            </a:xfrm>
            <a:prstGeom prst="rect">
              <a:avLst/>
            </a:prstGeom>
          </p:spPr>
          <p:txBody>
            <a:bodyPr wrap="square" lIns="0" rIns="0">
              <a:noAutofit/>
            </a:bodyPr>
            <a:lstStyle/>
            <a:p>
              <a:pPr defTabSz="896214">
                <a:spcAft>
                  <a:spcPts val="1176"/>
                </a:spcAft>
                <a:defRPr/>
              </a:pPr>
              <a:r>
                <a:rPr lang="en-US" sz="14116" kern="0" spc="300">
                  <a:solidFill>
                    <a:schemeClr val="tx2">
                      <a:lumMod val="75000"/>
                    </a:schemeClr>
                  </a:solidFill>
                  <a:latin typeface="+mj-lt"/>
                  <a:ea typeface="Segoe UI Semibold" charset="0"/>
                  <a:cs typeface="Segoe UI Semibold" charset="0"/>
                </a:rPr>
                <a:t>181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2936" y="2298870"/>
              <a:ext cx="2384892" cy="47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214">
                <a:spcAft>
                  <a:spcPts val="1176"/>
                </a:spcAft>
                <a:defRPr/>
              </a:pPr>
              <a:r>
                <a:rPr lang="en-US" sz="2400">
                  <a:ln w="3175">
                    <a:noFill/>
                  </a:ln>
                  <a:solidFill>
                    <a:srgbClr val="505050"/>
                  </a:solidFill>
                  <a:cs typeface="Segoe UI Semibold" charset="0"/>
                </a:rPr>
                <a:t>Markets</a:t>
              </a:r>
            </a:p>
          </p:txBody>
        </p:sp>
      </p:grpSp>
      <p:sp>
        <p:nvSpPr>
          <p:cNvPr id="8" name="Rectangle 7"/>
          <p:cNvSpPr/>
          <p:nvPr/>
        </p:nvSpPr>
        <p:spPr bwMode="auto">
          <a:xfrm>
            <a:off x="11536680" y="2758440"/>
            <a:ext cx="655320" cy="29870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89581" y="2568989"/>
            <a:ext cx="1920619" cy="2358439"/>
            <a:chOff x="592937" y="2642646"/>
            <a:chExt cx="1959132" cy="2405730"/>
          </a:xfrm>
        </p:grpSpPr>
        <p:sp>
          <p:nvSpPr>
            <p:cNvPr id="11" name="Rectangle 10"/>
            <p:cNvSpPr/>
            <p:nvPr/>
          </p:nvSpPr>
          <p:spPr>
            <a:xfrm>
              <a:off x="592937" y="2642646"/>
              <a:ext cx="1959132" cy="2076212"/>
            </a:xfrm>
            <a:prstGeom prst="rect">
              <a:avLst/>
            </a:prstGeom>
          </p:spPr>
          <p:txBody>
            <a:bodyPr wrap="square" lIns="0" rIns="0">
              <a:noAutofit/>
            </a:bodyPr>
            <a:lstStyle/>
            <a:p>
              <a:pPr defTabSz="896214">
                <a:spcAft>
                  <a:spcPts val="1176"/>
                </a:spcAft>
                <a:defRPr/>
              </a:pPr>
              <a:r>
                <a:rPr lang="en-US" sz="14116" kern="0" spc="300">
                  <a:solidFill>
                    <a:srgbClr val="0078D7"/>
                  </a:solidFill>
                  <a:latin typeface="+mj-lt"/>
                  <a:ea typeface="Segoe UI Semibold" charset="0"/>
                  <a:cs typeface="Segoe UI Semibold" charset="0"/>
                </a:rPr>
                <a:t>19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2937" y="4577454"/>
              <a:ext cx="1807562" cy="47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214">
                <a:spcAft>
                  <a:spcPts val="1176"/>
                </a:spcAft>
                <a:defRPr/>
              </a:pPr>
              <a:r>
                <a:rPr lang="en-US" sz="2400">
                  <a:ln w="3175">
                    <a:noFill/>
                  </a:ln>
                  <a:solidFill>
                    <a:srgbClr val="505050"/>
                  </a:solidFill>
                  <a:cs typeface="Segoe UI Semibold" charset="0"/>
                </a:rPr>
                <a:t>Languages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568" y="381719"/>
            <a:ext cx="11224432" cy="64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3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- Getting Teams-ready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2780" y="2159064"/>
            <a:ext cx="11508760" cy="455544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Register your bot in the Bot Framework Dev Portal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Set a unique bot name and handle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Set your bot Endpoint – your hosted domain, or your debug instance (we recommend </a:t>
            </a:r>
            <a:r>
              <a:rPr lang="en-US" sz="2000" dirty="0" err="1"/>
              <a:t>Ngrok</a:t>
            </a:r>
            <a:r>
              <a:rPr lang="en-US" sz="2000" dirty="0"/>
              <a:t>)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 an </a:t>
            </a:r>
            <a:r>
              <a:rPr lang="en-US" sz="2000" dirty="0" err="1"/>
              <a:t>AppID</a:t>
            </a:r>
            <a:r>
              <a:rPr lang="en-US" sz="2000" dirty="0"/>
              <a:t> (aka </a:t>
            </a:r>
            <a:r>
              <a:rPr lang="en-US" sz="2000" dirty="0" err="1"/>
              <a:t>BotID</a:t>
            </a:r>
            <a:r>
              <a:rPr lang="en-US" sz="2000" dirty="0"/>
              <a:t>) and Password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Microsoft Teams as a Channel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defTabSz="914367">
              <a:lnSpc>
                <a:spcPct val="90000"/>
              </a:lnSpc>
            </a:pPr>
            <a:r>
              <a:rPr lang="en-US" b="1" dirty="0"/>
              <a:t>Note: for 1:1 bot, you may reference your bot directly via its </a:t>
            </a:r>
            <a:r>
              <a:rPr lang="en-US" b="1" dirty="0" err="1"/>
              <a:t>AppID</a:t>
            </a:r>
            <a:endParaRPr lang="en-US" b="1" dirty="0"/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Enter your </a:t>
            </a:r>
            <a:r>
              <a:rPr lang="en-US" sz="2800" dirty="0" err="1"/>
              <a:t>AppID</a:t>
            </a:r>
            <a:r>
              <a:rPr lang="en-US" sz="2800" dirty="0"/>
              <a:t> and Password into your Development environment</a:t>
            </a:r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Build and publish or run locally with </a:t>
            </a:r>
            <a:r>
              <a:rPr lang="en-US" sz="2800" dirty="0" err="1"/>
              <a:t>Ngrok</a:t>
            </a:r>
            <a:endParaRPr lang="en-US" sz="2800" dirty="0"/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Graphic 11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13" name="Straight Connector 12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- Accessing in Teams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2780" y="2159064"/>
            <a:ext cx="6571493" cy="33366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Create a Teams App Manifest</a:t>
            </a:r>
          </a:p>
          <a:p>
            <a:pPr marL="457200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have provided a </a:t>
            </a:r>
            <a:r>
              <a:rPr lang="en-US" sz="2000" dirty="0" err="1"/>
              <a:t>SimpleBot</a:t>
            </a:r>
            <a:r>
              <a:rPr lang="en-US" sz="2000" dirty="0"/>
              <a:t> package in MSDN – a basic bot manifest with sample icons</a:t>
            </a:r>
            <a:endParaRPr lang="en-US" sz="2800" dirty="0"/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Add your </a:t>
            </a:r>
            <a:r>
              <a:rPr lang="en-US" sz="2800" dirty="0" err="1"/>
              <a:t>BotID</a:t>
            </a:r>
            <a:r>
              <a:rPr lang="en-US" sz="2800" dirty="0"/>
              <a:t> in the Bots object</a:t>
            </a:r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 err="1"/>
              <a:t>Sideload</a:t>
            </a:r>
            <a:r>
              <a:rPr lang="en-US" sz="2800" dirty="0"/>
              <a:t> into a Team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58152" y="1971777"/>
            <a:ext cx="4826759" cy="4973669"/>
          </a:xfrm>
          <a:prstGeom prst="rect">
            <a:avLst/>
          </a:prstGeom>
          <a:solidFill>
            <a:srgbClr val="FFFFFF"/>
          </a:solidFill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800" b="1" dirty="0"/>
              <a:t>{</a:t>
            </a:r>
          </a:p>
          <a:p>
            <a:r>
              <a:rPr lang="en-US" sz="800" b="1" dirty="0"/>
              <a:t>  "</a:t>
            </a:r>
            <a:r>
              <a:rPr lang="en-US" sz="800" b="1" dirty="0" err="1"/>
              <a:t>manifestVersion</a:t>
            </a:r>
            <a:r>
              <a:rPr lang="en-US" sz="800" b="1" dirty="0"/>
              <a:t>": "1.0",</a:t>
            </a:r>
          </a:p>
          <a:p>
            <a:r>
              <a:rPr lang="en-US" sz="800" b="1" dirty="0"/>
              <a:t>  "version": "1.0.0",</a:t>
            </a:r>
          </a:p>
          <a:p>
            <a:r>
              <a:rPr lang="en-US" sz="800" b="1" dirty="0"/>
              <a:t>  “id": "%APP_GUID%",</a:t>
            </a:r>
          </a:p>
          <a:p>
            <a:r>
              <a:rPr lang="en-US" sz="800" b="1" dirty="0"/>
              <a:t>  "</a:t>
            </a:r>
            <a:r>
              <a:rPr lang="en-US" sz="800" b="1" dirty="0" err="1"/>
              <a:t>packageName</a:t>
            </a:r>
            <a:r>
              <a:rPr lang="en-US" sz="800" b="1" dirty="0"/>
              <a:t>": "</a:t>
            </a:r>
            <a:r>
              <a:rPr lang="en-US" sz="800" b="1" dirty="0" err="1"/>
              <a:t>com.samples.samplebot</a:t>
            </a:r>
            <a:r>
              <a:rPr lang="en-US" sz="800" b="1" dirty="0"/>
              <a:t>",</a:t>
            </a:r>
          </a:p>
          <a:p>
            <a:r>
              <a:rPr lang="en-US" sz="800" b="1" dirty="0"/>
              <a:t>  "developer": {</a:t>
            </a:r>
          </a:p>
          <a:p>
            <a:r>
              <a:rPr lang="en-US" sz="800" b="1" dirty="0"/>
              <a:t>    "name": "Microsoft",</a:t>
            </a:r>
          </a:p>
          <a:p>
            <a:r>
              <a:rPr lang="en-US" sz="800" b="1" dirty="0"/>
              <a:t>    "</a:t>
            </a:r>
            <a:r>
              <a:rPr lang="en-US" sz="800" b="1" dirty="0" err="1"/>
              <a:t>websiteUrl</a:t>
            </a:r>
            <a:r>
              <a:rPr lang="en-US" sz="800" b="1" dirty="0"/>
              <a:t>": "https://www.microsoft.com",</a:t>
            </a:r>
          </a:p>
          <a:p>
            <a:r>
              <a:rPr lang="en-US" sz="800" b="1" dirty="0"/>
              <a:t>    "</a:t>
            </a:r>
            <a:r>
              <a:rPr lang="en-US" sz="800" b="1" dirty="0" err="1"/>
              <a:t>privacyUrl</a:t>
            </a:r>
            <a:r>
              <a:rPr lang="en-US" sz="800" b="1" dirty="0"/>
              <a:t>": "https://www.microsoft.com/privacy",</a:t>
            </a:r>
          </a:p>
          <a:p>
            <a:r>
              <a:rPr lang="en-US" sz="800" b="1" dirty="0"/>
              <a:t>    "</a:t>
            </a:r>
            <a:r>
              <a:rPr lang="en-US" sz="800" b="1" dirty="0" err="1"/>
              <a:t>termsOfUseUrl</a:t>
            </a:r>
            <a:r>
              <a:rPr lang="en-US" sz="800" b="1" dirty="0"/>
              <a:t>": "https://www.microsoft.com/termsofuse"</a:t>
            </a:r>
          </a:p>
          <a:p>
            <a:r>
              <a:rPr lang="en-US" sz="800" b="1" dirty="0"/>
              <a:t>  },</a:t>
            </a:r>
          </a:p>
          <a:p>
            <a:r>
              <a:rPr lang="en-US" sz="800" b="1" dirty="0"/>
              <a:t>  "name": {</a:t>
            </a:r>
          </a:p>
          <a:p>
            <a:r>
              <a:rPr lang="en-US" sz="800" b="1" dirty="0"/>
              <a:t>    "short": "Sample Bot App"</a:t>
            </a:r>
          </a:p>
          <a:p>
            <a:r>
              <a:rPr lang="en-US" sz="800" b="1" dirty="0"/>
              <a:t>  },</a:t>
            </a:r>
          </a:p>
          <a:p>
            <a:r>
              <a:rPr lang="en-US" sz="800" b="1" dirty="0"/>
              <a:t>  "description": {</a:t>
            </a:r>
          </a:p>
          <a:p>
            <a:r>
              <a:rPr lang="en-US" sz="800" b="1" dirty="0"/>
              <a:t>    "short": "This is a sample bot manifest",</a:t>
            </a:r>
          </a:p>
          <a:p>
            <a:r>
              <a:rPr lang="en-US" sz="800" b="1" dirty="0"/>
              <a:t>    "full": "This is a sample bot manifest that has the bare minimum you need for a bot, which will work in Teams and Personal scopes."</a:t>
            </a:r>
          </a:p>
          <a:p>
            <a:r>
              <a:rPr lang="en-US" sz="800" b="1" dirty="0"/>
              <a:t>  },</a:t>
            </a:r>
          </a:p>
          <a:p>
            <a:r>
              <a:rPr lang="en-US" sz="800" b="1" dirty="0"/>
              <a:t>  "icons": {</a:t>
            </a:r>
          </a:p>
          <a:p>
            <a:r>
              <a:rPr lang="en-US" sz="800" b="1" dirty="0"/>
              <a:t>    "outline": "contoso20x20.png",</a:t>
            </a:r>
          </a:p>
          <a:p>
            <a:r>
              <a:rPr lang="en-US" sz="800" b="1" dirty="0"/>
              <a:t>    "color": "contoso96x96.png"</a:t>
            </a:r>
          </a:p>
          <a:p>
            <a:r>
              <a:rPr lang="en-US" sz="800" b="1" dirty="0"/>
              <a:t>  },</a:t>
            </a:r>
          </a:p>
          <a:p>
            <a:r>
              <a:rPr lang="en-US" sz="800" b="1" dirty="0"/>
              <a:t>  "</a:t>
            </a:r>
            <a:r>
              <a:rPr lang="en-US" sz="800" b="1" dirty="0" err="1"/>
              <a:t>accentColor</a:t>
            </a:r>
            <a:r>
              <a:rPr lang="en-US" sz="800" b="1" dirty="0"/>
              <a:t>": "#60A18E",</a:t>
            </a:r>
          </a:p>
          <a:p>
            <a:r>
              <a:rPr lang="en-US" sz="800" b="1" dirty="0"/>
              <a:t>  "bots": [</a:t>
            </a:r>
          </a:p>
          <a:p>
            <a:r>
              <a:rPr lang="en-US" sz="800" b="1" dirty="0"/>
              <a:t>    {</a:t>
            </a:r>
          </a:p>
          <a:p>
            <a:r>
              <a:rPr lang="en-US" sz="800" b="1" dirty="0"/>
              <a:t>      "</a:t>
            </a:r>
            <a:r>
              <a:rPr lang="en-US" sz="800" b="1" dirty="0" err="1"/>
              <a:t>botId</a:t>
            </a:r>
            <a:r>
              <a:rPr lang="en-US" sz="800" b="1" dirty="0"/>
              <a:t>": </a:t>
            </a:r>
            <a:r>
              <a:rPr lang="en-US" sz="800" b="1" dirty="0">
                <a:highlight>
                  <a:srgbClr val="FFFF00"/>
                </a:highlight>
              </a:rPr>
              <a:t>"%BOT_FRAMEWORK_ID%",</a:t>
            </a:r>
          </a:p>
          <a:p>
            <a:r>
              <a:rPr lang="en-US" sz="800" b="1" dirty="0"/>
              <a:t>      "scopes": [</a:t>
            </a:r>
          </a:p>
          <a:p>
            <a:r>
              <a:rPr lang="en-US" sz="800" b="1" dirty="0"/>
              <a:t>        "team",</a:t>
            </a:r>
          </a:p>
          <a:p>
            <a:r>
              <a:rPr lang="en-US" sz="800" b="1" dirty="0"/>
              <a:t>        "personal"</a:t>
            </a:r>
          </a:p>
          <a:p>
            <a:r>
              <a:rPr lang="en-US" sz="800" b="1" dirty="0"/>
              <a:t>      ]</a:t>
            </a:r>
          </a:p>
          <a:p>
            <a:r>
              <a:rPr lang="en-US" sz="800" b="1" dirty="0"/>
              <a:t>    }</a:t>
            </a:r>
          </a:p>
          <a:p>
            <a:r>
              <a:rPr lang="en-US" sz="800" b="1" dirty="0"/>
              <a:t>  ],</a:t>
            </a:r>
          </a:p>
          <a:p>
            <a:r>
              <a:rPr lang="en-US" sz="800" b="1" dirty="0"/>
              <a:t>  "permissions": [</a:t>
            </a:r>
          </a:p>
          <a:p>
            <a:r>
              <a:rPr lang="en-US" sz="800" b="1" dirty="0"/>
              <a:t>    "identity",</a:t>
            </a:r>
          </a:p>
          <a:p>
            <a:r>
              <a:rPr lang="en-US" sz="800" b="1" dirty="0"/>
              <a:t>    "</a:t>
            </a:r>
            <a:r>
              <a:rPr lang="en-US" sz="800" b="1" dirty="0" err="1"/>
              <a:t>messageTeamMembers</a:t>
            </a:r>
            <a:r>
              <a:rPr lang="en-US" sz="800" b="1" dirty="0"/>
              <a:t>"</a:t>
            </a:r>
          </a:p>
          <a:p>
            <a:r>
              <a:rPr lang="en-US" sz="800" b="1" dirty="0"/>
              <a:t>  ]</a:t>
            </a:r>
          </a:p>
          <a:p>
            <a:r>
              <a:rPr lang="en-US" sz="800" b="1" dirty="0"/>
              <a:t>}</a:t>
            </a:r>
          </a:p>
        </p:txBody>
      </p:sp>
      <p:pic>
        <p:nvPicPr>
          <p:cNvPr id="13" name="Graphic 12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- Messaging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2780" y="2140867"/>
            <a:ext cx="11508760" cy="39460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Responsive messages (via 1:1 or @mentioning in channel)</a:t>
            </a:r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Proactively create messages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 direct (1:1) message – must know user ID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 new channel reply – bot must be added to team and know channel information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Update messages sent by Bot</a:t>
            </a:r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One-way only – e.g. push notifications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Graphic 11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13" name="Straight Connector 12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96" y="1971777"/>
            <a:ext cx="2957469" cy="36742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396" y="4801091"/>
            <a:ext cx="3331029" cy="1891412"/>
          </a:xfrm>
          <a:prstGeom prst="rect">
            <a:avLst/>
          </a:prstGeom>
        </p:spPr>
      </p:pic>
      <p:sp>
        <p:nvSpPr>
          <p:cNvPr id="25" name="TextBox 24">
            <a:extLst/>
          </p:cNvPr>
          <p:cNvSpPr txBox="1"/>
          <p:nvPr/>
        </p:nvSpPr>
        <p:spPr>
          <a:xfrm>
            <a:off x="359389" y="2159064"/>
            <a:ext cx="5290783" cy="580193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/>
              <a:t>User to bot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Plain or rich text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Inline images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Note: files not currently supported</a:t>
            </a:r>
          </a:p>
          <a:p>
            <a:pPr lvl="1" defTabSz="914367">
              <a:lnSpc>
                <a:spcPct val="90000"/>
              </a:lnSpc>
            </a:pPr>
            <a:endParaRPr lang="en-US" dirty="0"/>
          </a:p>
          <a:p>
            <a:pPr defTabSz="914367">
              <a:lnSpc>
                <a:spcPct val="90000"/>
              </a:lnSpc>
            </a:pPr>
            <a:r>
              <a:rPr lang="en-US" sz="2400" dirty="0"/>
              <a:t>Bot to user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Plain text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Markdown or XML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Cards</a:t>
            </a:r>
          </a:p>
          <a:p>
            <a:pPr marL="1257300" lvl="2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Hero Cards</a:t>
            </a:r>
          </a:p>
          <a:p>
            <a:pPr marL="1257300" lvl="2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Thumbnails</a:t>
            </a:r>
          </a:p>
          <a:p>
            <a:pPr marL="1257300" lvl="2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Sign-in</a:t>
            </a:r>
          </a:p>
          <a:p>
            <a:pPr marL="1257300" lvl="2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Carousel or List layouts</a:t>
            </a:r>
          </a:p>
          <a:p>
            <a:pPr marL="1257300" lvl="2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Buttons</a:t>
            </a:r>
          </a:p>
          <a:p>
            <a:pPr marL="1714500" lvl="3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openUrl</a:t>
            </a:r>
            <a:r>
              <a:rPr lang="en-US" dirty="0"/>
              <a:t> – open in browser</a:t>
            </a:r>
          </a:p>
          <a:p>
            <a:pPr marL="1714500" lvl="3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imBack</a:t>
            </a:r>
            <a:r>
              <a:rPr lang="en-US" dirty="0"/>
              <a:t> – trigger chat response</a:t>
            </a:r>
          </a:p>
          <a:p>
            <a:pPr marL="1714500" lvl="3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invoke – silent JSON payload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defTabSz="914367">
              <a:lnSpc>
                <a:spcPct val="90000"/>
              </a:lnSpc>
            </a:pPr>
            <a:endParaRPr lang="en-US" sz="2000" dirty="0"/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defTabSz="914367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- Content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BB742E9-97DA-48E9-8982-863AA0B56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733AC5-6981-4FBF-A391-1FAA245D6D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A6EB00-FD2B-4F3B-B63F-12158E072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2F3DA1-721F-4772-A985-1CD3C55858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1C6B6DC-2E70-4645-95F1-D127AA918A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9D571D-A27D-42F4-9304-6F172975F0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8450" y="2231228"/>
            <a:ext cx="2837823" cy="36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in team channels - 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8221" y="2169697"/>
            <a:ext cx="7072504" cy="272724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800" dirty="0"/>
              <a:t>Bot only listens to @mentions</a:t>
            </a:r>
          </a:p>
          <a:p>
            <a:pPr marL="457200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Replies go to the conversation thread</a:t>
            </a:r>
          </a:p>
          <a:p>
            <a:pPr defTabSz="914367">
              <a:lnSpc>
                <a:spcPct val="90000"/>
              </a:lnSpc>
            </a:pPr>
            <a:endParaRPr lang="en-US" sz="2800" dirty="0"/>
          </a:p>
          <a:p>
            <a:pPr defTabSz="914367">
              <a:lnSpc>
                <a:spcPct val="90000"/>
              </a:lnSpc>
            </a:pPr>
            <a:r>
              <a:rPr lang="en-US" sz="2800" dirty="0"/>
              <a:t>Inbound payload in channels as flagged as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isGroup</a:t>
            </a:r>
            <a:r>
              <a:rPr lang="en-US" sz="2800" dirty="0"/>
              <a:t> and contains Teams channel data: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36"/>
          <a:stretch/>
        </p:blipFill>
        <p:spPr>
          <a:xfrm>
            <a:off x="7842913" y="1999196"/>
            <a:ext cx="2953430" cy="470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1178" y="4310931"/>
            <a:ext cx="6105099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channelData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": {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"channel": {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"id": "19:293ecdb923ac4458a5c23661b505fc84@thread.skype",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},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"team": {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"id": "19:293ecdb923ac4458a5c23661b505fc84@thread.skype"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},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"tenant": {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"id": "72f988bf-86f1-41af-91ab-2d7cd011db47"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}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14" name="Graphic 13">
            <a:extLst/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9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in team channels – Special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2780" y="2159064"/>
            <a:ext cx="11508760" cy="469394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/>
              <a:t>Retrieve a list of all team members, including: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AAD Object</a:t>
            </a:r>
          </a:p>
          <a:p>
            <a:pPr marL="914400" lvl="1" indent="-4572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UPN</a:t>
            </a:r>
          </a:p>
          <a:p>
            <a:pPr defTabSz="914367">
              <a:lnSpc>
                <a:spcPct val="90000"/>
              </a:lnSpc>
            </a:pPr>
            <a:endParaRPr lang="en-US" dirty="0"/>
          </a:p>
          <a:p>
            <a:pPr defTabSz="914367">
              <a:lnSpc>
                <a:spcPct val="90000"/>
              </a:lnSpc>
            </a:pPr>
            <a:r>
              <a:rPr lang="en-US" sz="2400" dirty="0"/>
              <a:t>Retrieve a list of all channels </a:t>
            </a:r>
          </a:p>
          <a:p>
            <a:pPr defTabSz="914367">
              <a:lnSpc>
                <a:spcPct val="90000"/>
              </a:lnSpc>
            </a:pPr>
            <a:endParaRPr lang="en-US" sz="2400" dirty="0"/>
          </a:p>
          <a:p>
            <a:pPr defTabSz="914367">
              <a:lnSpc>
                <a:spcPct val="90000"/>
              </a:lnSpc>
            </a:pPr>
            <a:r>
              <a:rPr lang="en-US" sz="2400" dirty="0"/>
              <a:t>@Mentioning users</a:t>
            </a:r>
          </a:p>
          <a:p>
            <a:pPr defTabSz="914367">
              <a:lnSpc>
                <a:spcPct val="90000"/>
              </a:lnSpc>
            </a:pPr>
            <a:endParaRPr lang="en-US" sz="2400" dirty="0"/>
          </a:p>
          <a:p>
            <a:pPr defTabSz="914367">
              <a:lnSpc>
                <a:spcPct val="90000"/>
              </a:lnSpc>
            </a:pPr>
            <a:r>
              <a:rPr lang="en-US" sz="2400" dirty="0"/>
              <a:t>Proactively create New Reply chain</a:t>
            </a:r>
          </a:p>
          <a:p>
            <a:pPr defTabSz="914367">
              <a:lnSpc>
                <a:spcPct val="90000"/>
              </a:lnSpc>
            </a:pPr>
            <a:endParaRPr lang="en-US" sz="2400" dirty="0"/>
          </a:p>
          <a:p>
            <a:pPr defTabSz="914367">
              <a:lnSpc>
                <a:spcPct val="90000"/>
              </a:lnSpc>
            </a:pPr>
            <a:r>
              <a:rPr lang="en-US" sz="2400" dirty="0"/>
              <a:t>Team/channel event monitoring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addition/remove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Channel creation/removal/renaming</a:t>
            </a:r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Graphic 11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13" name="Straight Connector 12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Great Bot experience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2780" y="2159064"/>
            <a:ext cx="11508760" cy="466008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1200"/>
              </a:spcAft>
            </a:pPr>
            <a:r>
              <a:rPr lang="en-US" sz="2800" dirty="0"/>
              <a:t>Bots in Microsoft Teams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Whether used as a CLI for your SaaS, or a conversation bot to facilitate work, create the experience that makes the most sense for your product.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Take advantage of scope to provide the appropriate information in channel or via 1:1.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Leverage the Bot Framework and Microsoft Teams Extension SDK to gain insight to the team and channel, or act as an intelligent notification system.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Leverage Static Tabs to provide additional help and user education, right alongside the chat stream.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5" name="Graphic 14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1806" y="1302826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17" name="Straight Connector 16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Compose Extensions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1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0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9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BCF9-DC3E-4940-913C-C3C3B4B3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568" y="381719"/>
            <a:ext cx="11224432" cy="6476281"/>
          </a:xfrm>
          <a:prstGeom prst="rect">
            <a:avLst/>
          </a:prstGeom>
        </p:spPr>
      </p:pic>
      <p:pic>
        <p:nvPicPr>
          <p:cNvPr id="4" name="Picture 3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03" y="2273340"/>
            <a:ext cx="3011625" cy="3466543"/>
          </a:xfrm>
          <a:prstGeom prst="rect">
            <a:avLst/>
          </a:prstGeo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269238" y="1636367"/>
            <a:ext cx="3615743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Enable Dev Preview features</a:t>
            </a:r>
          </a:p>
        </p:txBody>
      </p:sp>
    </p:spTree>
    <p:extLst>
      <p:ext uri="{BB962C8B-B14F-4D97-AF65-F5344CB8AC3E}">
        <p14:creationId xmlns:p14="http://schemas.microsoft.com/office/powerpoint/2010/main" val="12415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Extensions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BB742E9-97DA-48E9-8982-863AA0B5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733AC5-6981-4FBF-A391-1FAA245D6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A6EB00-FD2B-4F3B-B63F-12158E072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2F3DA1-721F-4772-A985-1CD3C5585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1C6B6DC-2E70-4645-95F1-D127AA918A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9D571D-A27D-42F4-9304-6F172975F0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  <p:sp>
        <p:nvSpPr>
          <p:cNvPr id="13" name="TextBox 12">
            <a:extLst/>
          </p:cNvPr>
          <p:cNvSpPr txBox="1"/>
          <p:nvPr/>
        </p:nvSpPr>
        <p:spPr>
          <a:xfrm>
            <a:off x="212711" y="2159064"/>
            <a:ext cx="6001369" cy="453697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Cloud-hosted service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that listens to user requests and responds with cards or rich media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Leverage the Bot you’ve already built, or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build another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Define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commands and parameters in the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manifest.json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>
                <a:solidFill>
                  <a:srgbClr val="505050"/>
                </a:solidFill>
                <a:latin typeface="Segoe UI Semilight"/>
              </a:rPr>
              <a:t>Handle via Bot</a:t>
            </a:r>
            <a:r>
              <a:rPr lang="en-US" sz="2400" dirty="0">
                <a:solidFill>
                  <a:srgbClr val="505050"/>
                </a:solidFill>
                <a:latin typeface="Segoe UI Semilight"/>
              </a:rPr>
              <a:t> Framework activity, leveraging the Microsoft Bot Extension SDKs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00151" y="2303892"/>
            <a:ext cx="4837185" cy="42473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  <a:r>
              <a:rPr lang="en-US" sz="1200" dirty="0" err="1">
                <a:latin typeface="Consolas" panose="020B0609020204030204" pitchFamily="49" charset="0"/>
              </a:rPr>
              <a:t>composeExtensions</a:t>
            </a:r>
            <a:r>
              <a:rPr lang="en-US" sz="1200" dirty="0">
                <a:latin typeface="Consolas" panose="020B0609020204030204" pitchFamily="49" charset="0"/>
              </a:rPr>
              <a:t>": [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"</a:t>
            </a:r>
            <a:r>
              <a:rPr lang="en-US" sz="1200" dirty="0" err="1">
                <a:latin typeface="Consolas" panose="020B0609020204030204" pitchFamily="49" charset="0"/>
              </a:rPr>
              <a:t>botId</a:t>
            </a:r>
            <a:r>
              <a:rPr lang="en-US" sz="1200" dirty="0">
                <a:latin typeface="Consolas" panose="020B0609020204030204" pitchFamily="49" charset="0"/>
              </a:rPr>
              <a:t>": "57a3c29f-1fc5-4d97-a142-35bb662b7b23",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"scopes": [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"personal"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"commands": [{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"id": "</a:t>
            </a:r>
            <a:r>
              <a:rPr lang="en-US" sz="1200" dirty="0" err="1">
                <a:latin typeface="Consolas" panose="020B0609020204030204" pitchFamily="49" charset="0"/>
              </a:rPr>
              <a:t>searchCmd</a:t>
            </a:r>
            <a:r>
              <a:rPr lang="en-US" sz="12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"description": "Search Bing for information on the web",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"title": "Search",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"</a:t>
            </a:r>
            <a:r>
              <a:rPr lang="en-US" sz="1200" dirty="0" err="1">
                <a:latin typeface="Consolas" panose="020B0609020204030204" pitchFamily="49" charset="0"/>
              </a:rPr>
              <a:t>initialRun</a:t>
            </a:r>
            <a:r>
              <a:rPr lang="en-US" sz="1200" dirty="0">
                <a:latin typeface="Consolas" panose="020B0609020204030204" pitchFamily="49" charset="0"/>
              </a:rPr>
              <a:t>": "true",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"parameters": [{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"name": "</a:t>
            </a:r>
            <a:r>
              <a:rPr lang="en-US" sz="1200" dirty="0" err="1">
                <a:latin typeface="Consolas" panose="020B0609020204030204" pitchFamily="49" charset="0"/>
              </a:rPr>
              <a:t>searchKeyword</a:t>
            </a:r>
            <a:r>
              <a:rPr lang="en-US" sz="12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"description": "Enter your search keywords",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"title": "Keywords"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}]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],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5726" y="6465205"/>
            <a:ext cx="328546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(Snippet)</a:t>
            </a:r>
          </a:p>
        </p:txBody>
      </p:sp>
      <p:pic>
        <p:nvPicPr>
          <p:cNvPr id="23" name="Graphic 22">
            <a:extLst/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4" name="Graphic 23">
            <a:extLst/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cxnSp>
        <p:nvCxnSpPr>
          <p:cNvPr id="25" name="Straight Connector 24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62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Great Compose Extension experience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2780" y="2145416"/>
            <a:ext cx="11508760" cy="33304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1200"/>
              </a:spcAft>
            </a:pPr>
            <a:r>
              <a:rPr lang="en-US" sz="2800" dirty="0"/>
              <a:t>Compose Extensions in Microsoft Teams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Share content that makes sense in conversations.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Add on as part of your core Bot offering to facilitate easier management.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Take advantage of the rich card types provided as part of the platform.</a:t>
            </a:r>
          </a:p>
          <a:p>
            <a:pPr marL="800100" lvl="1" indent="-342900" defTabSz="91436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Optimize search results to keep compose extensions snappy and responsive.</a:t>
            </a:r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Graphic 11">
            <a:extLst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3" name="Graphic 12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1525" y="1300236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0602" y="1299925"/>
            <a:ext cx="408282" cy="408282"/>
          </a:xfrm>
          <a:prstGeom prst="rect">
            <a:avLst/>
          </a:prstGeom>
        </p:spPr>
      </p:pic>
      <p:pic>
        <p:nvPicPr>
          <p:cNvPr id="22" name="Graphic 21">
            <a:extLst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Connectors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Connectors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BB742E9-97DA-48E9-8982-863AA0B5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733AC5-6981-4FBF-A391-1FAA245D6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A6EB00-FD2B-4F3B-B63F-12158E072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2F3DA1-721F-4772-A985-1CD3C5585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1C6B6DC-2E70-4645-95F1-D127AA918A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9D571D-A27D-42F4-9304-6F172975F0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  <p:sp>
        <p:nvSpPr>
          <p:cNvPr id="13" name="TextBox 12">
            <a:extLst/>
          </p:cNvPr>
          <p:cNvSpPr txBox="1"/>
          <p:nvPr/>
        </p:nvSpPr>
        <p:spPr>
          <a:xfrm>
            <a:off x="212711" y="2159064"/>
            <a:ext cx="6001369" cy="353977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505050"/>
                </a:solidFill>
                <a:latin typeface="Segoe UI Semilight"/>
              </a:rPr>
              <a:t>Leverage </a:t>
            </a:r>
            <a:r>
              <a:rPr lang="en-US" sz="2400" dirty="0" err="1">
                <a:solidFill>
                  <a:srgbClr val="505050"/>
                </a:solidFill>
                <a:latin typeface="Segoe UI Semilight"/>
              </a:rPr>
              <a:t>webhooks</a:t>
            </a:r>
            <a:r>
              <a:rPr lang="en-US" sz="2400" dirty="0">
                <a:solidFill>
                  <a:srgbClr val="505050"/>
                </a:solidFill>
                <a:latin typeface="Segoe UI Semilight"/>
              </a:rPr>
              <a:t> to send activity into Teams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Build your own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connector, registering on the Connector Developer Portal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Simply add Connector ID to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manifest.json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>
                <a:solidFill>
                  <a:srgbClr val="505050"/>
                </a:solidFill>
                <a:latin typeface="Segoe UI Semilight"/>
              </a:rPr>
              <a:t>Leverage</a:t>
            </a:r>
            <a:r>
              <a:rPr lang="en-US" sz="2400" dirty="0">
                <a:solidFill>
                  <a:srgbClr val="505050"/>
                </a:solidFill>
                <a:latin typeface="Segoe UI Semilight"/>
              </a:rPr>
              <a:t> new Actionable Messages, to allow users to get inline work done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026" name="Picture 2" descr="A screenshot of an actionable message in Microsoft Team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488" y="2289372"/>
            <a:ext cx="5855958" cy="37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4" name="Graphic 23">
            <a:extLst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cxnSp>
        <p:nvCxnSpPr>
          <p:cNvPr id="25" name="Straight Connector 24"/>
          <p:cNvCxnSpPr>
            <a:cxnSpLocks/>
          </p:cNvCxnSpPr>
          <p:nvPr/>
        </p:nvCxnSpPr>
        <p:spPr>
          <a:xfrm>
            <a:off x="1932202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3553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5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Activity Feed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/>
              <a:t>Introducing the Microsoft Teams App Platform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5542280"/>
            <a:ext cx="12192000" cy="131572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047" y="5894168"/>
            <a:ext cx="10995303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400">
                <a:solidFill>
                  <a:schemeClr val="tx2"/>
                </a:solidFill>
                <a:cs typeface="Segoe UI" panose="020B0502040204020203" pitchFamily="34" charset="0"/>
              </a:rPr>
              <a:t>Reach your users in their chats, channels, notifications, and personal workspace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3E2140-91FB-4BB3-B43B-FC2E7405B1A1}"/>
              </a:ext>
            </a:extLst>
          </p:cNvPr>
          <p:cNvGrpSpPr/>
          <p:nvPr/>
        </p:nvGrpSpPr>
        <p:grpSpPr>
          <a:xfrm>
            <a:off x="272569" y="1565646"/>
            <a:ext cx="4912292" cy="3955013"/>
            <a:chOff x="272569" y="1565646"/>
            <a:chExt cx="4912292" cy="39550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DA18E1-46CE-4082-931A-83F8D39A8836}"/>
                </a:ext>
              </a:extLst>
            </p:cNvPr>
            <p:cNvSpPr txBox="1"/>
            <p:nvPr/>
          </p:nvSpPr>
          <p:spPr>
            <a:xfrm>
              <a:off x="1864512" y="4848339"/>
              <a:ext cx="1728408" cy="5389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>
                  <a:latin typeface="Segoe UI Semilight"/>
                </a:rPr>
                <a:t>Available now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423C84-8034-4967-A9C2-C96B27756DF7}"/>
                </a:ext>
              </a:extLst>
            </p:cNvPr>
            <p:cNvGrpSpPr/>
            <p:nvPr/>
          </p:nvGrpSpPr>
          <p:grpSpPr>
            <a:xfrm>
              <a:off x="1944029" y="2009661"/>
              <a:ext cx="1437748" cy="2333463"/>
              <a:chOff x="1983010" y="2049462"/>
              <a:chExt cx="1466578" cy="2380254"/>
            </a:xfrm>
          </p:grpSpPr>
          <p:sp>
            <p:nvSpPr>
              <p:cNvPr id="6" name="Text Placeholder 9">
                <a:extLst>
                  <a:ext uri="{FF2B5EF4-FFF2-40B4-BE49-F238E27FC236}">
                    <a16:creationId xmlns:a16="http://schemas.microsoft.com/office/drawing/2014/main" id="{2F78B94F-DDF3-4210-8407-67EA30CD51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3010" y="3156144"/>
                <a:ext cx="1466578" cy="127357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765" b="1">
                    <a:solidFill>
                      <a:schemeClr val="accent1"/>
                    </a:solidFill>
                    <a:latin typeface="Segoe UI Semibold" charset="0"/>
                    <a:cs typeface="Segoe UI Semibold" charset="0"/>
                  </a:rPr>
                  <a:t>Bots</a:t>
                </a:r>
                <a:endParaRPr lang="en-US" sz="1176" b="1">
                  <a:solidFill>
                    <a:schemeClr val="accent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176">
                    <a:solidFill>
                      <a:srgbClr val="464646"/>
                    </a:solidFill>
                    <a:latin typeface="Segoe UI" panose="020B0502040204020203" pitchFamily="34" charset="0"/>
                    <a:ea typeface="Segoe UI Semibold" charset="0"/>
                    <a:cs typeface="Segoe UI" panose="020B0502040204020203" pitchFamily="34" charset="0"/>
                  </a:rPr>
                  <a:t>Help users get tasks done in conversations</a:t>
                </a:r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21D8F17F-456E-441A-B553-E48A86484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28576" y="2049462"/>
                <a:ext cx="775446" cy="77544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04C4D0-D350-4BBE-B6F9-AF8BBAED22A7}"/>
                </a:ext>
              </a:extLst>
            </p:cNvPr>
            <p:cNvGrpSpPr/>
            <p:nvPr/>
          </p:nvGrpSpPr>
          <p:grpSpPr>
            <a:xfrm>
              <a:off x="3441124" y="2009661"/>
              <a:ext cx="1384941" cy="2337466"/>
              <a:chOff x="3510125" y="2049462"/>
              <a:chExt cx="1412712" cy="2384337"/>
            </a:xfrm>
          </p:grpSpPr>
          <p:sp>
            <p:nvSpPr>
              <p:cNvPr id="8" name="Text Placeholder 25">
                <a:extLst>
                  <a:ext uri="{FF2B5EF4-FFF2-40B4-BE49-F238E27FC236}">
                    <a16:creationId xmlns:a16="http://schemas.microsoft.com/office/drawing/2014/main" id="{EBCEFAD0-A368-4FE6-A759-0453E8E4BD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0125" y="3152062"/>
                <a:ext cx="1412712" cy="128173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765" b="1">
                    <a:solidFill>
                      <a:schemeClr val="accent1"/>
                    </a:solidFill>
                    <a:latin typeface="Segoe UI Semibold" charset="0"/>
                    <a:cs typeface="Segoe UI Semibold" charset="0"/>
                  </a:rPr>
                  <a:t>Connectors</a:t>
                </a:r>
                <a:endParaRPr lang="en-US" sz="1176" b="1">
                  <a:solidFill>
                    <a:schemeClr val="accent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176">
                    <a:solidFill>
                      <a:srgbClr val="464646"/>
                    </a:solidFill>
                    <a:latin typeface="Segoe UI" panose="020B0502040204020203" pitchFamily="34" charset="0"/>
                    <a:ea typeface="Segoe UI Semibold" charset="0"/>
                    <a:cs typeface="Segoe UI" panose="020B0502040204020203" pitchFamily="34" charset="0"/>
                  </a:rPr>
                  <a:t>Post rich updates to channels</a:t>
                </a: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C4466D39-9D4D-4E98-AF1E-AD045D890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28758" y="2049462"/>
                <a:ext cx="775446" cy="775446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568047" y="2059561"/>
              <a:ext cx="1284317" cy="2283563"/>
              <a:chOff x="568047" y="2059561"/>
              <a:chExt cx="1284317" cy="2283563"/>
            </a:xfrm>
          </p:grpSpPr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1BCD56-1571-44E7-B37F-DE0287D1FB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047" y="3094588"/>
                <a:ext cx="1284317" cy="124853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765" b="1">
                    <a:solidFill>
                      <a:schemeClr val="accent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Tabs</a:t>
                </a:r>
                <a:endParaRPr lang="en-US" sz="1176" b="1">
                  <a:solidFill>
                    <a:schemeClr val="accent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176">
                    <a:solidFill>
                      <a:srgbClr val="464646"/>
                    </a:solidFill>
                    <a:latin typeface="Segoe UI" panose="020B0502040204020203" pitchFamily="34" charset="0"/>
                    <a:ea typeface="Segoe UI Semibold" charset="0"/>
                    <a:cs typeface="Segoe UI" panose="020B0502040204020203" pitchFamily="34" charset="0"/>
                  </a:rPr>
                  <a:t>Surface rich content within Teams</a:t>
                </a:r>
              </a:p>
            </p:txBody>
          </p:sp>
          <p:pic>
            <p:nvPicPr>
              <p:cNvPr id="30" name="Graphic 29">
                <a:extLst/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5316" y="2059561"/>
                <a:ext cx="776320" cy="776320"/>
              </a:xfrm>
              <a:prstGeom prst="rect">
                <a:avLst/>
              </a:prstGeom>
            </p:spPr>
          </p:pic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B8274A5-A3F1-4F66-B45C-7CD7D15BA41F}"/>
                </a:ext>
              </a:extLst>
            </p:cNvPr>
            <p:cNvSpPr/>
            <p:nvPr/>
          </p:nvSpPr>
          <p:spPr bwMode="auto">
            <a:xfrm>
              <a:off x="272569" y="1565646"/>
              <a:ext cx="4912292" cy="3955013"/>
            </a:xfrm>
            <a:prstGeom prst="roundRect">
              <a:avLst>
                <a:gd name="adj" fmla="val 6935"/>
              </a:avLst>
            </a:prstGeom>
            <a:noFill/>
            <a:ln w="28575">
              <a:solidFill>
                <a:schemeClr val="tx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D2E061-6C6A-40A3-A3DE-6453FEA3F19A}"/>
              </a:ext>
            </a:extLst>
          </p:cNvPr>
          <p:cNvGrpSpPr/>
          <p:nvPr/>
        </p:nvGrpSpPr>
        <p:grpSpPr>
          <a:xfrm>
            <a:off x="5348980" y="1565646"/>
            <a:ext cx="6576100" cy="3955013"/>
            <a:chOff x="5348980" y="1565646"/>
            <a:chExt cx="6576100" cy="395501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6072A7-24C2-41FD-B04B-41FD784F3FBE}"/>
                </a:ext>
              </a:extLst>
            </p:cNvPr>
            <p:cNvGrpSpPr/>
            <p:nvPr/>
          </p:nvGrpSpPr>
          <p:grpSpPr>
            <a:xfrm>
              <a:off x="10279316" y="1941078"/>
              <a:ext cx="1470907" cy="2621671"/>
              <a:chOff x="10485437" y="1979504"/>
              <a:chExt cx="1500402" cy="2674241"/>
            </a:xfrm>
          </p:grpSpPr>
          <p:sp>
            <p:nvSpPr>
              <p:cNvPr id="21" name="Text Placeholder 3">
                <a:extLst>
                  <a:ext uri="{FF2B5EF4-FFF2-40B4-BE49-F238E27FC236}">
                    <a16:creationId xmlns:a16="http://schemas.microsoft.com/office/drawing/2014/main" id="{90E0303B-6347-4DB6-9CAB-C626225771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85437" y="3148008"/>
                <a:ext cx="1500402" cy="150573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765" b="1">
                    <a:solidFill>
                      <a:schemeClr val="accent1"/>
                    </a:solidFill>
                    <a:latin typeface="Segoe UI Semibold" charset="0"/>
                    <a:cs typeface="Segoe UI Semibold" charset="0"/>
                  </a:rPr>
                  <a:t>Office</a:t>
                </a:r>
                <a:br>
                  <a:rPr lang="en-US" sz="1765" b="1">
                    <a:solidFill>
                      <a:schemeClr val="accent1"/>
                    </a:solidFill>
                    <a:latin typeface="Segoe UI Semibold" charset="0"/>
                    <a:cs typeface="Segoe UI Semibold" charset="0"/>
                  </a:rPr>
                </a:br>
                <a:r>
                  <a:rPr lang="en-US" sz="1765" b="1">
                    <a:solidFill>
                      <a:schemeClr val="accent1"/>
                    </a:solidFill>
                    <a:latin typeface="Segoe UI Semibold" charset="0"/>
                    <a:cs typeface="Segoe UI Semibold" charset="0"/>
                  </a:rPr>
                  <a:t>Store</a:t>
                </a:r>
                <a:endParaRPr lang="en-US" sz="1176" b="1">
                  <a:solidFill>
                    <a:schemeClr val="accent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176">
                    <a:solidFill>
                      <a:srgbClr val="464646"/>
                    </a:solidFill>
                    <a:latin typeface="Segoe UI" panose="020B0502040204020203" pitchFamily="34" charset="0"/>
                    <a:ea typeface="Segoe UI Semibold" charset="0"/>
                    <a:cs typeface="Segoe UI" panose="020B0502040204020203" pitchFamily="34" charset="0"/>
                  </a:rPr>
                  <a:t>Drive engagement by submitting </a:t>
                </a:r>
                <a:br>
                  <a:rPr lang="en-US" sz="1176">
                    <a:solidFill>
                      <a:srgbClr val="464646"/>
                    </a:solidFill>
                    <a:latin typeface="Segoe UI" panose="020B0502040204020203" pitchFamily="34" charset="0"/>
                    <a:ea typeface="Segoe UI Semibold" charset="0"/>
                    <a:cs typeface="Segoe UI" panose="020B0502040204020203" pitchFamily="34" charset="0"/>
                  </a:rPr>
                </a:br>
                <a:r>
                  <a:rPr lang="en-US" sz="1176">
                    <a:solidFill>
                      <a:srgbClr val="464646"/>
                    </a:solidFill>
                    <a:latin typeface="Segoe UI" panose="020B0502040204020203" pitchFamily="34" charset="0"/>
                    <a:ea typeface="Segoe UI Semibold" charset="0"/>
                    <a:cs typeface="Segoe UI" panose="020B0502040204020203" pitchFamily="34" charset="0"/>
                  </a:rPr>
                  <a:t>your app to the Office Store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41059" y="1979504"/>
                <a:ext cx="589158" cy="785544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F5668FC-29E1-492F-A821-8154A81074AC}"/>
                </a:ext>
              </a:extLst>
            </p:cNvPr>
            <p:cNvGrpSpPr/>
            <p:nvPr/>
          </p:nvGrpSpPr>
          <p:grpSpPr>
            <a:xfrm>
              <a:off x="5682515" y="2013868"/>
              <a:ext cx="1464619" cy="2329256"/>
              <a:chOff x="5796461" y="2053754"/>
              <a:chExt cx="1493988" cy="2375962"/>
            </a:xfrm>
          </p:grpSpPr>
          <p:sp>
            <p:nvSpPr>
              <p:cNvPr id="19" name="Text Placeholder 3">
                <a:extLst>
                  <a:ext uri="{FF2B5EF4-FFF2-40B4-BE49-F238E27FC236}">
                    <a16:creationId xmlns:a16="http://schemas.microsoft.com/office/drawing/2014/main" id="{614BBBD0-A65D-4213-A51E-5359C7178D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461" y="3156144"/>
                <a:ext cx="1493988" cy="127357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765" b="1">
                    <a:solidFill>
                      <a:schemeClr val="accent1"/>
                    </a:solidFill>
                    <a:latin typeface="Segoe UI Semibold" charset="0"/>
                    <a:cs typeface="Segoe UI Semibold" charset="0"/>
                  </a:rPr>
                  <a:t>Actionable Messages</a:t>
                </a:r>
                <a:endParaRPr lang="en-US" sz="1176" b="1">
                  <a:solidFill>
                    <a:schemeClr val="accent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176">
                    <a:solidFill>
                      <a:srgbClr val="464646"/>
                    </a:solidFill>
                    <a:latin typeface="Segoe UI" panose="020B0502040204020203" pitchFamily="34" charset="0"/>
                    <a:ea typeface="Segoe UI Semibold" charset="0"/>
                    <a:cs typeface="Segoe UI" panose="020B0502040204020203" pitchFamily="34" charset="0"/>
                  </a:rPr>
                  <a:t>Add rich interaction to your connector cards</a:t>
                </a:r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390F7461-6A1C-4247-A278-F7EDF6D5C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155732" y="2053754"/>
                <a:ext cx="775446" cy="775446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DB11930-656B-4C9E-9F44-323FA714635A}"/>
                </a:ext>
              </a:extLst>
            </p:cNvPr>
            <p:cNvGrpSpPr/>
            <p:nvPr/>
          </p:nvGrpSpPr>
          <p:grpSpPr>
            <a:xfrm>
              <a:off x="7371288" y="2009661"/>
              <a:ext cx="1218780" cy="2333463"/>
              <a:chOff x="7519099" y="2049462"/>
              <a:chExt cx="1243220" cy="2380254"/>
            </a:xfrm>
          </p:grpSpPr>
          <p:sp>
            <p:nvSpPr>
              <p:cNvPr id="12" name="Text Placeholder 3">
                <a:extLst>
                  <a:ext uri="{FF2B5EF4-FFF2-40B4-BE49-F238E27FC236}">
                    <a16:creationId xmlns:a16="http://schemas.microsoft.com/office/drawing/2014/main" id="{57E2898B-DEC5-4541-9C1E-F18DCC4027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9099" y="3156144"/>
                <a:ext cx="1243220" cy="127357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765" b="1">
                    <a:solidFill>
                      <a:schemeClr val="accent1"/>
                    </a:solidFill>
                    <a:latin typeface="Segoe UI Semibold" charset="0"/>
                    <a:cs typeface="Segoe UI Semibold" charset="0"/>
                  </a:rPr>
                  <a:t>Activity Feed</a:t>
                </a:r>
                <a:endParaRPr lang="en-US" sz="1176" b="1">
                  <a:solidFill>
                    <a:schemeClr val="accent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176">
                    <a:solidFill>
                      <a:srgbClr val="464646"/>
                    </a:solidFill>
                    <a:latin typeface="Segoe UI" panose="020B0502040204020203" pitchFamily="34" charset="0"/>
                    <a:ea typeface="Segoe UI Semibold" charset="0"/>
                    <a:cs typeface="Segoe UI" panose="020B0502040204020203" pitchFamily="34" charset="0"/>
                  </a:rPr>
                  <a:t>Engage users via feed notifications</a:t>
                </a: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EE1E87A5-92E8-4B92-8413-5F000FB0E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750841" y="2049462"/>
                <a:ext cx="775446" cy="775446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5C10915-90B1-43E2-8D01-B32EF622FE5A}"/>
                </a:ext>
              </a:extLst>
            </p:cNvPr>
            <p:cNvGrpSpPr/>
            <p:nvPr/>
          </p:nvGrpSpPr>
          <p:grpSpPr>
            <a:xfrm>
              <a:off x="8754189" y="2009661"/>
              <a:ext cx="1576282" cy="2341439"/>
              <a:chOff x="8929728" y="2049462"/>
              <a:chExt cx="1607890" cy="2388390"/>
            </a:xfrm>
          </p:grpSpPr>
          <p:sp>
            <p:nvSpPr>
              <p:cNvPr id="10" name="Text Placeholder 28">
                <a:extLst>
                  <a:ext uri="{FF2B5EF4-FFF2-40B4-BE49-F238E27FC236}">
                    <a16:creationId xmlns:a16="http://schemas.microsoft.com/office/drawing/2014/main" id="{3F8A6E91-C883-4040-8BC6-B40AB47440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728" y="3148008"/>
                <a:ext cx="1607890" cy="128984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765" b="1">
                    <a:solidFill>
                      <a:schemeClr val="accent1"/>
                    </a:solidFill>
                    <a:latin typeface="Segoe UI Semibold" charset="0"/>
                    <a:cs typeface="Segoe UI Semibold" charset="0"/>
                  </a:rPr>
                  <a:t>Compose Extensions</a:t>
                </a:r>
                <a:endParaRPr lang="en-US" sz="1176" b="1">
                  <a:solidFill>
                    <a:schemeClr val="accent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 marL="0" indent="0" algn="ctr" defTabSz="896386">
                  <a:lnSpc>
                    <a:spcPct val="100000"/>
                  </a:lnSpc>
                  <a:spcBef>
                    <a:spcPts val="980"/>
                  </a:spcBef>
                  <a:buNone/>
                </a:pPr>
                <a:r>
                  <a:rPr lang="en-US" sz="1176">
                    <a:solidFill>
                      <a:srgbClr val="464646"/>
                    </a:solidFill>
                    <a:latin typeface="Segoe UI" panose="020B0502040204020203" pitchFamily="34" charset="0"/>
                    <a:ea typeface="Segoe UI Semibold" charset="0"/>
                    <a:cs typeface="Segoe UI" panose="020B0502040204020203" pitchFamily="34" charset="0"/>
                  </a:rPr>
                  <a:t>Allow users to query and share rich cards in conversations</a:t>
                </a: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875034A1-FCFB-40E5-8537-E71F21FE8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45950" y="2049462"/>
                <a:ext cx="775446" cy="775446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0E8633C-54C3-4E79-A0C6-CFF677DC1299}"/>
                </a:ext>
              </a:extLst>
            </p:cNvPr>
            <p:cNvGrpSpPr/>
            <p:nvPr/>
          </p:nvGrpSpPr>
          <p:grpSpPr>
            <a:xfrm>
              <a:off x="5348980" y="1565646"/>
              <a:ext cx="6576100" cy="3955013"/>
              <a:chOff x="5456237" y="1596543"/>
              <a:chExt cx="6707965" cy="403431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60FA5C-18B9-47A1-AAE6-4F0597A74AE1}"/>
                  </a:ext>
                </a:extLst>
              </p:cNvPr>
              <p:cNvSpPr txBox="1"/>
              <p:nvPr/>
            </p:nvSpPr>
            <p:spPr>
              <a:xfrm>
                <a:off x="7278848" y="4945060"/>
                <a:ext cx="3454266" cy="549763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>
                    <a:latin typeface="Segoe UI Semilight"/>
                  </a:rPr>
                  <a:t>Available in Developer Preview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F38EF1D-D698-4DEB-AC67-BB1DBA7F84ED}"/>
                  </a:ext>
                </a:extLst>
              </p:cNvPr>
              <p:cNvSpPr/>
              <p:nvPr/>
            </p:nvSpPr>
            <p:spPr bwMode="auto">
              <a:xfrm>
                <a:off x="5456237" y="1596543"/>
                <a:ext cx="6707965" cy="4034319"/>
              </a:xfrm>
              <a:prstGeom prst="roundRect">
                <a:avLst>
                  <a:gd name="adj" fmla="val 6935"/>
                </a:avLst>
              </a:prstGeom>
              <a:noFill/>
              <a:ln w="28575">
                <a:solidFill>
                  <a:srgbClr val="464646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890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7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8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Feed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BB742E9-97DA-48E9-8982-863AA0B5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733AC5-6981-4FBF-A391-1FAA245D6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A6EB00-FD2B-4F3B-B63F-12158E072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2F3DA1-721F-4772-A985-1CD3C5585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1C6B6DC-2E70-4645-95F1-D127AA918A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9D571D-A27D-42F4-9304-6F172975F0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  <p:sp>
        <p:nvSpPr>
          <p:cNvPr id="13" name="TextBox 12">
            <a:extLst/>
          </p:cNvPr>
          <p:cNvSpPr txBox="1"/>
          <p:nvPr/>
        </p:nvSpPr>
        <p:spPr>
          <a:xfrm>
            <a:off x="212711" y="2159064"/>
            <a:ext cx="6597442" cy="289960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505050"/>
                </a:solidFill>
                <a:latin typeface="Segoe UI Semilight"/>
              </a:rPr>
              <a:t>Use the Activity Feed to send important information to your users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505050"/>
                </a:solidFill>
                <a:latin typeface="Segoe UI Semilight"/>
              </a:rPr>
              <a:t>Leverage your existing Bot, to tag specific messages as notification alerts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505050"/>
                </a:solidFill>
                <a:latin typeface="Segoe UI Semilight"/>
              </a:rPr>
              <a:t>Encode a deep link to your entity (tab) to allow one-click navigation to your content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5574" y="2127821"/>
            <a:ext cx="3508530" cy="4381148"/>
          </a:xfrm>
          <a:prstGeom prst="rect">
            <a:avLst/>
          </a:prstGeom>
        </p:spPr>
      </p:pic>
      <p:pic>
        <p:nvPicPr>
          <p:cNvPr id="19" name="Graphic 18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>
            <a:off x="527649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38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Putting it all together </a:t>
            </a:r>
          </a:p>
        </p:txBody>
      </p:sp>
    </p:spTree>
    <p:extLst>
      <p:ext uri="{BB962C8B-B14F-4D97-AF65-F5344CB8AC3E}">
        <p14:creationId xmlns:p14="http://schemas.microsoft.com/office/powerpoint/2010/main" val="392543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Great Microsoft Teams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6595" y="2159064"/>
            <a:ext cx="11508760" cy="5666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800100" marR="0" lvl="1" indent="-34290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2" name="Graphic 21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4" name="Graphic 23">
            <a:extLst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9" name="Graphic 28"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30" name="Graphic 29">
            <a:extLst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cxnSp>
        <p:nvCxnSpPr>
          <p:cNvPr id="31" name="Straight Connector 30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pic>
        <p:nvPicPr>
          <p:cNvPr id="33" name="Graphic 32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34" name="Straight Connector 33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cxnSp>
        <p:nvCxnSpPr>
          <p:cNvPr id="37" name="Straight Connector 36"/>
          <p:cNvCxnSpPr>
            <a:cxnSpLocks/>
          </p:cNvCxnSpPr>
          <p:nvPr/>
        </p:nvCxnSpPr>
        <p:spPr>
          <a:xfrm>
            <a:off x="527649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39" name="Graphic 38">
            <a:extLst/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cxnSp>
        <p:nvCxnSpPr>
          <p:cNvPr id="40" name="Straight Connector 39"/>
          <p:cNvCxnSpPr>
            <a:cxnSpLocks/>
          </p:cNvCxnSpPr>
          <p:nvPr/>
        </p:nvCxnSpPr>
        <p:spPr>
          <a:xfrm>
            <a:off x="1932202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3553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346593" y="2362519"/>
          <a:ext cx="11508760" cy="3876662"/>
        </p:xfrm>
        <a:graphic>
          <a:graphicData uri="http://schemas.openxmlformats.org/drawingml/2006/table">
            <a:tbl>
              <a:tblPr firstRow="1" bandRow="1"/>
              <a:tblGrid>
                <a:gridCol w="2511480">
                  <a:extLst>
                    <a:ext uri="{9D8B030D-6E8A-4147-A177-3AD203B41FA5}">
                      <a16:colId xmlns:a16="http://schemas.microsoft.com/office/drawing/2014/main" val="4226409758"/>
                    </a:ext>
                  </a:extLst>
                </a:gridCol>
                <a:gridCol w="2178824">
                  <a:extLst>
                    <a:ext uri="{9D8B030D-6E8A-4147-A177-3AD203B41FA5}">
                      <a16:colId xmlns:a16="http://schemas.microsoft.com/office/drawing/2014/main" val="1927813535"/>
                    </a:ext>
                  </a:extLst>
                </a:gridCol>
                <a:gridCol w="2128150">
                  <a:extLst>
                    <a:ext uri="{9D8B030D-6E8A-4147-A177-3AD203B41FA5}">
                      <a16:colId xmlns:a16="http://schemas.microsoft.com/office/drawing/2014/main" val="195517591"/>
                    </a:ext>
                  </a:extLst>
                </a:gridCol>
                <a:gridCol w="2128150">
                  <a:extLst>
                    <a:ext uri="{9D8B030D-6E8A-4147-A177-3AD203B41FA5}">
                      <a16:colId xmlns:a16="http://schemas.microsoft.com/office/drawing/2014/main" val="1995890332"/>
                    </a:ext>
                  </a:extLst>
                </a:gridCol>
                <a:gridCol w="2562156">
                  <a:extLst>
                    <a:ext uri="{9D8B030D-6E8A-4147-A177-3AD203B41FA5}">
                      <a16:colId xmlns:a16="http://schemas.microsoft.com/office/drawing/2014/main" val="4128444795"/>
                    </a:ext>
                  </a:extLst>
                </a:gridCol>
              </a:tblGrid>
              <a:tr h="1778000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Channel</a:t>
                      </a:r>
                      <a:r>
                        <a:rPr lang="en-US" sz="1800" b="1" baseline="0" dirty="0">
                          <a:latin typeface="+mn-lt"/>
                        </a:rPr>
                        <a:t> Tabs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Sharing group information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Pin information or tools important for the channel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Simple</a:t>
                      </a:r>
                      <a:r>
                        <a:rPr lang="en-US" sz="1600" baseline="0" dirty="0">
                          <a:latin typeface="+mn-lt"/>
                        </a:rPr>
                        <a:t> push notifications across channels (Outlook &amp; Teams)</a:t>
                      </a:r>
                      <a:endParaRPr lang="en-US" sz="16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Notifications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Get work done inline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Keep users focused on tasks that matter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US" sz="18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Channel Bots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Coordinate the group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Broadly</a:t>
                      </a:r>
                      <a:r>
                        <a:rPr lang="en-US" sz="1600" baseline="0" dirty="0">
                          <a:latin typeface="+mn-lt"/>
                        </a:rPr>
                        <a:t> share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Push notifications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Compose</a:t>
                      </a:r>
                      <a:r>
                        <a:rPr lang="en-US" sz="1800" b="1" baseline="0" dirty="0">
                          <a:latin typeface="+mn-lt"/>
                        </a:rPr>
                        <a:t> Extensions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Provide contextual shortcuts to information users need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48171"/>
                  </a:ext>
                </a:extLst>
              </a:tr>
              <a:tr h="2017382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Personal</a:t>
                      </a:r>
                      <a:r>
                        <a:rPr lang="en-US" sz="1800" b="1" baseline="0" dirty="0">
                          <a:latin typeface="+mn-lt"/>
                        </a:rPr>
                        <a:t> Tabs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Focus on the user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Provide help or other information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Personal Bots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Simplify commands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Q&amp;A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Provide individual insight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66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Great Microsoft Teams CRM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6595" y="2159064"/>
            <a:ext cx="11508760" cy="5666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800100" marR="0" lvl="1" indent="-34290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2" name="Graphic 21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4" name="Graphic 23">
            <a:extLst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9" name="Graphic 28"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30" name="Graphic 29">
            <a:extLst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cxnSp>
        <p:nvCxnSpPr>
          <p:cNvPr id="31" name="Straight Connector 30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pic>
        <p:nvPicPr>
          <p:cNvPr id="33" name="Graphic 32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34" name="Straight Connector 33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cxnSp>
        <p:nvCxnSpPr>
          <p:cNvPr id="37" name="Straight Connector 36"/>
          <p:cNvCxnSpPr>
            <a:cxnSpLocks/>
          </p:cNvCxnSpPr>
          <p:nvPr/>
        </p:nvCxnSpPr>
        <p:spPr>
          <a:xfrm>
            <a:off x="527649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39" name="Graphic 38">
            <a:extLst/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cxnSp>
        <p:nvCxnSpPr>
          <p:cNvPr id="40" name="Straight Connector 39"/>
          <p:cNvCxnSpPr>
            <a:cxnSpLocks/>
          </p:cNvCxnSpPr>
          <p:nvPr/>
        </p:nvCxnSpPr>
        <p:spPr>
          <a:xfrm>
            <a:off x="1932202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3553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90712"/>
              </p:ext>
            </p:extLst>
          </p:nvPr>
        </p:nvGraphicFramePr>
        <p:xfrm>
          <a:off x="346593" y="2362519"/>
          <a:ext cx="11508760" cy="3795382"/>
        </p:xfrm>
        <a:graphic>
          <a:graphicData uri="http://schemas.openxmlformats.org/drawingml/2006/table">
            <a:tbl>
              <a:tblPr firstRow="1" bandRow="1"/>
              <a:tblGrid>
                <a:gridCol w="2511480">
                  <a:extLst>
                    <a:ext uri="{9D8B030D-6E8A-4147-A177-3AD203B41FA5}">
                      <a16:colId xmlns:a16="http://schemas.microsoft.com/office/drawing/2014/main" val="4226409758"/>
                    </a:ext>
                  </a:extLst>
                </a:gridCol>
                <a:gridCol w="2178824">
                  <a:extLst>
                    <a:ext uri="{9D8B030D-6E8A-4147-A177-3AD203B41FA5}">
                      <a16:colId xmlns:a16="http://schemas.microsoft.com/office/drawing/2014/main" val="1927813535"/>
                    </a:ext>
                  </a:extLst>
                </a:gridCol>
                <a:gridCol w="2128150">
                  <a:extLst>
                    <a:ext uri="{9D8B030D-6E8A-4147-A177-3AD203B41FA5}">
                      <a16:colId xmlns:a16="http://schemas.microsoft.com/office/drawing/2014/main" val="195517591"/>
                    </a:ext>
                  </a:extLst>
                </a:gridCol>
                <a:gridCol w="2128150">
                  <a:extLst>
                    <a:ext uri="{9D8B030D-6E8A-4147-A177-3AD203B41FA5}">
                      <a16:colId xmlns:a16="http://schemas.microsoft.com/office/drawing/2014/main" val="1995890332"/>
                    </a:ext>
                  </a:extLst>
                </a:gridCol>
                <a:gridCol w="2562156">
                  <a:extLst>
                    <a:ext uri="{9D8B030D-6E8A-4147-A177-3AD203B41FA5}">
                      <a16:colId xmlns:a16="http://schemas.microsoft.com/office/drawing/2014/main" val="4128444795"/>
                    </a:ext>
                  </a:extLst>
                </a:gridCol>
              </a:tblGrid>
              <a:tr h="1778000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Channel</a:t>
                      </a:r>
                      <a:r>
                        <a:rPr lang="en-US" sz="1800" b="1" baseline="0" dirty="0">
                          <a:latin typeface="+mn-lt"/>
                        </a:rPr>
                        <a:t> Tabs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Team account list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Target / metrics dashboard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Simple push notification from other tools</a:t>
                      </a: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Notifications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Flag important action items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US" sz="18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Channel Bots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Channel notifications</a:t>
                      </a:r>
                      <a:r>
                        <a:rPr lang="en-US" sz="1600" baseline="0" dirty="0">
                          <a:latin typeface="+mn-lt"/>
                        </a:rPr>
                        <a:t> of wins / losses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In-group opportunity queries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Compose</a:t>
                      </a:r>
                      <a:r>
                        <a:rPr lang="en-US" sz="1800" b="1" baseline="0" dirty="0">
                          <a:latin typeface="+mn-lt"/>
                        </a:rPr>
                        <a:t> Extensions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Quick way to send links to opportunities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48171"/>
                  </a:ext>
                </a:extLst>
              </a:tr>
              <a:tr h="2017382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Personal</a:t>
                      </a:r>
                      <a:r>
                        <a:rPr lang="en-US" sz="1800" b="1" baseline="0" dirty="0">
                          <a:latin typeface="+mn-lt"/>
                        </a:rPr>
                        <a:t> Tabs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Filtered account list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Personal dashboard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Personal Bots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Personal queries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2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Great Microsoft Teams project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6595" y="2159064"/>
            <a:ext cx="11508760" cy="5666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800100" marR="0" lvl="1" indent="-34290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2" name="Graphic 21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4" name="Graphic 23">
            <a:extLst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9" name="Graphic 28"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30" name="Graphic 29">
            <a:extLst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cxnSp>
        <p:nvCxnSpPr>
          <p:cNvPr id="31" name="Straight Connector 30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5196" y="1302256"/>
            <a:ext cx="408282" cy="408282"/>
          </a:xfrm>
          <a:prstGeom prst="rect">
            <a:avLst/>
          </a:prstGeom>
        </p:spPr>
      </p:pic>
      <p:pic>
        <p:nvPicPr>
          <p:cNvPr id="33" name="Graphic 32">
            <a:extLst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cxnSp>
        <p:nvCxnSpPr>
          <p:cNvPr id="34" name="Straight Connector 33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8432015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cxnSp>
        <p:nvCxnSpPr>
          <p:cNvPr id="37" name="Straight Connector 36"/>
          <p:cNvCxnSpPr>
            <a:cxnSpLocks/>
          </p:cNvCxnSpPr>
          <p:nvPr/>
        </p:nvCxnSpPr>
        <p:spPr>
          <a:xfrm>
            <a:off x="527649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39" name="Graphic 38">
            <a:extLst/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cxnSp>
        <p:nvCxnSpPr>
          <p:cNvPr id="40" name="Straight Connector 39"/>
          <p:cNvCxnSpPr>
            <a:cxnSpLocks/>
          </p:cNvCxnSpPr>
          <p:nvPr/>
        </p:nvCxnSpPr>
        <p:spPr>
          <a:xfrm>
            <a:off x="1932202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3553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196840"/>
              </p:ext>
            </p:extLst>
          </p:nvPr>
        </p:nvGraphicFramePr>
        <p:xfrm>
          <a:off x="346593" y="2362519"/>
          <a:ext cx="11508760" cy="3876662"/>
        </p:xfrm>
        <a:graphic>
          <a:graphicData uri="http://schemas.openxmlformats.org/drawingml/2006/table">
            <a:tbl>
              <a:tblPr firstRow="1" bandRow="1"/>
              <a:tblGrid>
                <a:gridCol w="2511480">
                  <a:extLst>
                    <a:ext uri="{9D8B030D-6E8A-4147-A177-3AD203B41FA5}">
                      <a16:colId xmlns:a16="http://schemas.microsoft.com/office/drawing/2014/main" val="4226409758"/>
                    </a:ext>
                  </a:extLst>
                </a:gridCol>
                <a:gridCol w="2178824">
                  <a:extLst>
                    <a:ext uri="{9D8B030D-6E8A-4147-A177-3AD203B41FA5}">
                      <a16:colId xmlns:a16="http://schemas.microsoft.com/office/drawing/2014/main" val="1927813535"/>
                    </a:ext>
                  </a:extLst>
                </a:gridCol>
                <a:gridCol w="2128150">
                  <a:extLst>
                    <a:ext uri="{9D8B030D-6E8A-4147-A177-3AD203B41FA5}">
                      <a16:colId xmlns:a16="http://schemas.microsoft.com/office/drawing/2014/main" val="195517591"/>
                    </a:ext>
                  </a:extLst>
                </a:gridCol>
                <a:gridCol w="2128150">
                  <a:extLst>
                    <a:ext uri="{9D8B030D-6E8A-4147-A177-3AD203B41FA5}">
                      <a16:colId xmlns:a16="http://schemas.microsoft.com/office/drawing/2014/main" val="1995890332"/>
                    </a:ext>
                  </a:extLst>
                </a:gridCol>
                <a:gridCol w="2562156">
                  <a:extLst>
                    <a:ext uri="{9D8B030D-6E8A-4147-A177-3AD203B41FA5}">
                      <a16:colId xmlns:a16="http://schemas.microsoft.com/office/drawing/2014/main" val="4128444795"/>
                    </a:ext>
                  </a:extLst>
                </a:gridCol>
              </a:tblGrid>
              <a:tr h="1778000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Channel</a:t>
                      </a:r>
                      <a:r>
                        <a:rPr lang="en-US" sz="1800" b="1" baseline="0" dirty="0">
                          <a:latin typeface="+mn-lt"/>
                        </a:rPr>
                        <a:t> Tabs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Project Kanban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Task list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Project schedule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Burndown chart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Other dashboards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Simple push notification from other tools</a:t>
                      </a: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Notifications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Flag important action items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US" sz="18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Channel Bots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Channel notifications</a:t>
                      </a:r>
                      <a:r>
                        <a:rPr lang="en-US" sz="1600" baseline="0" dirty="0">
                          <a:latin typeface="+mn-lt"/>
                        </a:rPr>
                        <a:t> on status changes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Group queries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Compose</a:t>
                      </a:r>
                      <a:r>
                        <a:rPr lang="en-US" sz="1800" b="1" baseline="0" dirty="0">
                          <a:latin typeface="+mn-lt"/>
                        </a:rPr>
                        <a:t> Extensions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Quick way to send links to tasks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48171"/>
                  </a:ext>
                </a:extLst>
              </a:tr>
              <a:tr h="2017382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Personal</a:t>
                      </a:r>
                      <a:r>
                        <a:rPr lang="en-US" sz="1800" b="1" baseline="0" dirty="0">
                          <a:latin typeface="+mn-lt"/>
                        </a:rPr>
                        <a:t> Tabs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Personal to-do / tasks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1" dirty="0">
                          <a:latin typeface="+mn-lt"/>
                        </a:rPr>
                        <a:t>Personal Bots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+mn-lt"/>
                        </a:rPr>
                        <a:t>Personal queries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62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5125" y="747482"/>
            <a:ext cx="3889755" cy="905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294">
                <a:latin typeface="+mj-lt"/>
              </a:rPr>
              <a:t>Call to 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50708" y="2004173"/>
            <a:ext cx="6063545" cy="4322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353"/>
              </a:spcBef>
            </a:pPr>
            <a:r>
              <a:rPr lang="en-US" sz="2745" dirty="0"/>
              <a:t>Go to </a:t>
            </a:r>
            <a:r>
              <a:rPr lang="en-US" sz="2745" dirty="0">
                <a:hlinkClick r:id="rId3"/>
              </a:rPr>
              <a:t>Dev.Office.com/Microsoft-Teams</a:t>
            </a:r>
            <a:endParaRPr lang="en-US" sz="2745" dirty="0"/>
          </a:p>
          <a:p>
            <a:pPr>
              <a:spcBef>
                <a:spcPts val="2353"/>
              </a:spcBef>
            </a:pPr>
            <a:r>
              <a:rPr lang="en-US" sz="2800" dirty="0"/>
              <a:t>Enable </a:t>
            </a:r>
            <a:r>
              <a:rPr lang="en-US" sz="2800" dirty="0">
                <a:hlinkClick r:id="rId4"/>
              </a:rPr>
              <a:t>Dev Preview</a:t>
            </a:r>
            <a:endParaRPr lang="en-US" sz="2800" dirty="0"/>
          </a:p>
          <a:p>
            <a:pPr>
              <a:spcBef>
                <a:spcPts val="2353"/>
              </a:spcBef>
            </a:pPr>
            <a:r>
              <a:rPr lang="en-US" sz="2800" dirty="0"/>
              <a:t>Check out our </a:t>
            </a:r>
            <a:r>
              <a:rPr lang="en-US" sz="2800" dirty="0">
                <a:hlinkClick r:id="rId5"/>
              </a:rPr>
              <a:t>starter project</a:t>
            </a:r>
            <a:endParaRPr lang="en-US" sz="2800" dirty="0"/>
          </a:p>
          <a:p>
            <a:pPr>
              <a:spcBef>
                <a:spcPts val="2353"/>
              </a:spcBef>
            </a:pPr>
            <a:r>
              <a:rPr lang="en-US" sz="2800" dirty="0"/>
              <a:t>Review our </a:t>
            </a:r>
            <a:r>
              <a:rPr lang="en-US" sz="2800" dirty="0">
                <a:hlinkClick r:id="rId6"/>
              </a:rPr>
              <a:t>Design guidelines</a:t>
            </a:r>
            <a:endParaRPr lang="en-US" sz="2800" dirty="0"/>
          </a:p>
          <a:p>
            <a:pPr>
              <a:spcBef>
                <a:spcPts val="2353"/>
              </a:spcBef>
            </a:pPr>
            <a:endParaRPr lang="en-US" sz="2745" dirty="0"/>
          </a:p>
          <a:p>
            <a:pPr>
              <a:spcBef>
                <a:spcPts val="2353"/>
              </a:spcBef>
            </a:pPr>
            <a:r>
              <a:rPr lang="en-US" sz="3600" dirty="0">
                <a:solidFill>
                  <a:srgbClr val="0078D7"/>
                </a:solidFill>
              </a:rPr>
              <a:t>Thank you!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589708" y="1931983"/>
            <a:ext cx="684800" cy="6848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chemeClr val="tx2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</a:t>
            </a:r>
            <a:endParaRPr lang="en-US" sz="3921" b="1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8D3410-B448-4150-B1C0-B2786557E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7791" y="2403315"/>
            <a:ext cx="3684638" cy="4241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C2EBA-4403-4CB7-8AB4-91553DFD6762}"/>
              </a:ext>
            </a:extLst>
          </p:cNvPr>
          <p:cNvSpPr txBox="1"/>
          <p:nvPr/>
        </p:nvSpPr>
        <p:spPr>
          <a:xfrm>
            <a:off x="8091132" y="1858550"/>
            <a:ext cx="3615743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Enable Dev Preview features</a:t>
            </a:r>
          </a:p>
        </p:txBody>
      </p:sp>
    </p:spTree>
    <p:extLst>
      <p:ext uri="{BB962C8B-B14F-4D97-AF65-F5344CB8AC3E}">
        <p14:creationId xmlns:p14="http://schemas.microsoft.com/office/powerpoint/2010/main" val="419718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3096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152C-C75C-4B26-9F3B-276AA67392E5}"/>
              </a:ext>
            </a:extLst>
          </p:cNvPr>
          <p:cNvSpPr txBox="1"/>
          <p:nvPr/>
        </p:nvSpPr>
        <p:spPr>
          <a:xfrm>
            <a:off x="343941" y="2159064"/>
            <a:ext cx="5826761" cy="38475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Rich surface area for your app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As simple as hosting your existing web app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Team productivity: within channels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Personal productivity: app flyout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Your services, experience, &amp; users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F5C55C-2B4C-4C6F-85D1-986C7E96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D9DAD5-D9CF-4130-B00A-82836BEB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DD3BEC-CBCD-4D2C-B636-480F0AB6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479C22-081B-4F8F-A3E2-E6FAC6FC6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072C250-3581-4186-BBFA-13A9308D7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2F0262-F5AC-4AD8-AEA2-A188936A0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F845F-ED71-40D8-8B62-AC651E3F1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505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521C8062-27EA-40EB-ADCE-CEF16D0EE6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8E2DC9-DEB3-446B-B9B5-3D0A78C0278E}"/>
              </a:ext>
            </a:extLst>
          </p:cNvPr>
          <p:cNvSpPr/>
          <p:nvPr/>
        </p:nvSpPr>
        <p:spPr bwMode="auto">
          <a:xfrm>
            <a:off x="10600468" y="2772229"/>
            <a:ext cx="873075" cy="24674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1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Connectors with Actionable Messages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9F40467-AE0F-4033-8E4A-7BA950B9C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BE13E9A-596A-41E1-BB28-645F8C43A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058FEC8-6FD9-4AF8-B6F0-38F22F26D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172E037-268B-441D-8A01-F0FDF8DA7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8AF3B95-ECD8-497D-B711-D02BD40DB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BAD80-A653-4AD1-9E1B-1E28FE7D2E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/>
        </p:nvCxnSpPr>
        <p:spPr>
          <a:xfrm>
            <a:off x="1932202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553738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668" y="1302571"/>
            <a:ext cx="408282" cy="408282"/>
          </a:xfrm>
          <a:prstGeom prst="rect">
            <a:avLst/>
          </a:prstGeom>
        </p:spPr>
      </p:pic>
      <p:sp>
        <p:nvSpPr>
          <p:cNvPr id="22" name="TextBox 21">
            <a:extLst/>
          </p:cNvPr>
          <p:cNvSpPr txBox="1"/>
          <p:nvPr/>
        </p:nvSpPr>
        <p:spPr>
          <a:xfrm>
            <a:off x="343941" y="2159064"/>
            <a:ext cx="5826761" cy="392757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Push rich interactive cards </a:t>
            </a:r>
            <a:br>
              <a:rPr lang="en-US" sz="2800"/>
            </a:br>
            <a:r>
              <a:rPr lang="en-US" sz="2800"/>
              <a:t>into channels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Users can take quick actions like comment, select options, set a date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Uses incoming webhook API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Fully supported in both Teams </a:t>
            </a:r>
            <a:br>
              <a:rPr lang="en-US" sz="2800"/>
            </a:br>
            <a:r>
              <a:rPr lang="en-US" sz="2800"/>
              <a:t>and Outlook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007FF0EA-38ED-4634-B434-5585921C6F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0"/>
          <a:stretch/>
        </p:blipFill>
        <p:spPr>
          <a:xfrm>
            <a:off x="6354013" y="2159064"/>
            <a:ext cx="5378549" cy="431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18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feed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DD526DE-5AB7-40FD-98F5-EB4CBFFF83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5115" y="2173578"/>
            <a:ext cx="5378549" cy="4079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9F40467-AE0F-4033-8E4A-7BA950B9C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BE13E9A-596A-41E1-BB28-645F8C43A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058FEC8-6FD9-4AF8-B6F0-38F22F26D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172E037-268B-441D-8A01-F0FDF8DA7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8AF3B95-ECD8-497D-B711-D02BD40DB6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BAD80-A653-4AD1-9E1B-1E28FE7D2E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  <p:sp>
        <p:nvSpPr>
          <p:cNvPr id="13" name="TextBox 12">
            <a:extLst/>
          </p:cNvPr>
          <p:cNvSpPr txBox="1"/>
          <p:nvPr/>
        </p:nvSpPr>
        <p:spPr>
          <a:xfrm>
            <a:off x="343941" y="2159064"/>
            <a:ext cx="5826761" cy="245640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Notify users personally via the activity feed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Same API as sending bot messages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800"/>
              <a:t>Deep link straight into tabs</a:t>
            </a: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527649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16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BB742E9-97DA-48E9-8982-863AA0B5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056" y="1302568"/>
            <a:ext cx="408282" cy="408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733AC5-6981-4FBF-A391-1FAA245D6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343" y="1302259"/>
            <a:ext cx="408282" cy="408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A6EB00-FD2B-4F3B-B63F-12158E072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4273" y="1302256"/>
            <a:ext cx="408282" cy="408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2F3DA1-721F-4772-A985-1CD3C5585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0185" y="1302260"/>
            <a:ext cx="408282" cy="408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1C6B6DC-2E70-4645-95F1-D127AA918A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2133" y="1302257"/>
            <a:ext cx="408282" cy="408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9D571D-A27D-42F4-9304-6F172975F0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4256" y="1302259"/>
            <a:ext cx="306212" cy="40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574" y="1302256"/>
            <a:ext cx="408467" cy="408467"/>
          </a:xfrm>
          <a:prstGeom prst="rect">
            <a:avLst/>
          </a:prstGeom>
        </p:spPr>
      </p:pic>
      <p:sp>
        <p:nvSpPr>
          <p:cNvPr id="13" name="TextBox 12">
            <a:extLst/>
          </p:cNvPr>
          <p:cNvSpPr txBox="1"/>
          <p:nvPr/>
        </p:nvSpPr>
        <p:spPr>
          <a:xfrm>
            <a:off x="212711" y="2159064"/>
            <a:ext cx="6001369" cy="443540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Bots make it easy for users to interact with your app in Team conversations or 1:1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Built using Microsoft Bot Framework</a:t>
            </a:r>
          </a:p>
          <a:p>
            <a:pPr defTabSz="914367">
              <a:lnSpc>
                <a:spcPct val="90000"/>
              </a:lnSpc>
              <a:spcAft>
                <a:spcPts val="2400"/>
              </a:spcAft>
            </a:pPr>
            <a:r>
              <a:rPr lang="en-US" sz="2400" dirty="0"/>
              <a:t>Complete tasks via basic commands, menu or natural language</a:t>
            </a:r>
          </a:p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Rich Microsoft Teams features, e.g.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Input menus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Dynamic message updates</a:t>
            </a:r>
          </a:p>
          <a:p>
            <a:pPr marL="914400" lvl="1" indent="-457200" defTabSz="914367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Integrate with tabs</a:t>
            </a: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6853313" y="1841157"/>
            <a:ext cx="567412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9E45741-8E37-4B69-9F60-7B03E76CB9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9" b="-789"/>
          <a:stretch/>
        </p:blipFill>
        <p:spPr>
          <a:xfrm>
            <a:off x="6415942" y="2159064"/>
            <a:ext cx="5378549" cy="44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3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50111_Build 2017_LIGHT GRAY 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78D7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" id="{050968D0-315F-4661-B417-24C9CC4572E3}" vid="{FFC94820-E4C9-45E2-B516-8154D5A1AE6B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16233A"/>
      </a:dk1>
      <a:lt1>
        <a:srgbClr val="FFFFFF"/>
      </a:lt1>
      <a:dk2>
        <a:srgbClr val="16233A"/>
      </a:dk2>
      <a:lt2>
        <a:srgbClr val="EEF1F5"/>
      </a:lt2>
      <a:accent1>
        <a:srgbClr val="5558AF"/>
      </a:accent1>
      <a:accent2>
        <a:srgbClr val="9FA3FE"/>
      </a:accent2>
      <a:accent3>
        <a:srgbClr val="EF6950"/>
      </a:accent3>
      <a:accent4>
        <a:srgbClr val="61CCDD"/>
      </a:accent4>
      <a:accent5>
        <a:srgbClr val="7FBA00"/>
      </a:accent5>
      <a:accent6>
        <a:srgbClr val="E8899C"/>
      </a:accent6>
      <a:hlink>
        <a:srgbClr val="5558AF"/>
      </a:hlink>
      <a:folHlink>
        <a:srgbClr val="5558A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3709</Words>
  <Application>Microsoft Office PowerPoint</Application>
  <PresentationFormat>Widescreen</PresentationFormat>
  <Paragraphs>623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5-50111_Build 2017_LIGHT GRAY TEMPLATE</vt:lpstr>
      <vt:lpstr>Office Theme</vt:lpstr>
      <vt:lpstr>Microsoft Teams</vt:lpstr>
      <vt:lpstr>Chat-based workspace in Office 365</vt:lpstr>
      <vt:lpstr>Tap into the  global availability of  Microsoft Teams</vt:lpstr>
      <vt:lpstr>Demo</vt:lpstr>
      <vt:lpstr>Introducing the Microsoft Teams App Platform</vt:lpstr>
      <vt:lpstr>Tabs</vt:lpstr>
      <vt:lpstr>Connectors with Actionable Messages</vt:lpstr>
      <vt:lpstr>Activity feed</vt:lpstr>
      <vt:lpstr>Bots</vt:lpstr>
      <vt:lpstr>Compose Extensions</vt:lpstr>
      <vt:lpstr>Tying it all together – Microsoft Teams App</vt:lpstr>
      <vt:lpstr>Microsoft Teams is open!</vt:lpstr>
      <vt:lpstr>Building a Great Microsoft Teams app</vt:lpstr>
      <vt:lpstr>Getting Started</vt:lpstr>
      <vt:lpstr>Testing and hosting</vt:lpstr>
      <vt:lpstr>Deploying</vt:lpstr>
      <vt:lpstr>Tabs</vt:lpstr>
      <vt:lpstr>Tabs</vt:lpstr>
      <vt:lpstr>Tabs Pages</vt:lpstr>
      <vt:lpstr>Tabs - Config Page</vt:lpstr>
      <vt:lpstr>Tabs - Context information</vt:lpstr>
      <vt:lpstr>Tabs - Deep linking to Entities</vt:lpstr>
      <vt:lpstr>PowerPoint Presentation</vt:lpstr>
      <vt:lpstr>PowerPoint Presentation</vt:lpstr>
      <vt:lpstr>Building a Great Tabs experience</vt:lpstr>
      <vt:lpstr>Building a Great Tabs experience</vt:lpstr>
      <vt:lpstr>Bots</vt:lpstr>
      <vt:lpstr>Bots</vt:lpstr>
      <vt:lpstr>Bots – Getting up and running</vt:lpstr>
      <vt:lpstr>Bots - Getting Teams-ready</vt:lpstr>
      <vt:lpstr>Bots - Accessing in Teams</vt:lpstr>
      <vt:lpstr>Bot - Messaging</vt:lpstr>
      <vt:lpstr>Bot - Content</vt:lpstr>
      <vt:lpstr>Bots in team channels - Basics</vt:lpstr>
      <vt:lpstr>Bots in team channels – Special functions</vt:lpstr>
      <vt:lpstr>Building a Great Bot experience</vt:lpstr>
      <vt:lpstr>Compose Extensions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Compose Extensions</vt:lpstr>
      <vt:lpstr>Building a Great Compose Extension experience</vt:lpstr>
      <vt:lpstr>Connectors</vt:lpstr>
      <vt:lpstr>PowerPoint Presentation</vt:lpstr>
      <vt:lpstr>Office 365 Connectors</vt:lpstr>
      <vt:lpstr>Activity Feed</vt:lpstr>
      <vt:lpstr>PowerPoint Presentation</vt:lpstr>
      <vt:lpstr>PowerPoint Presentation</vt:lpstr>
      <vt:lpstr>PowerPoint Presentation</vt:lpstr>
      <vt:lpstr>Activity Feed</vt:lpstr>
      <vt:lpstr>Putting it all together </vt:lpstr>
      <vt:lpstr>Building a Great Microsoft Teams app</vt:lpstr>
      <vt:lpstr>Building a Great Microsoft Teams CRM app</vt:lpstr>
      <vt:lpstr>Building a Great Microsoft Teams project app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2017-06-14T15:46:07Z</dcterms:modified>
</cp:coreProperties>
</file>